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sldIdLst>
    <p:sldId id="256" r:id="rId2"/>
    <p:sldId id="260" r:id="rId3"/>
    <p:sldId id="258" r:id="rId4"/>
    <p:sldId id="259" r:id="rId5"/>
    <p:sldId id="375" r:id="rId6"/>
    <p:sldId id="306" r:id="rId7"/>
    <p:sldId id="310" r:id="rId8"/>
    <p:sldId id="318" r:id="rId9"/>
    <p:sldId id="261" r:id="rId10"/>
    <p:sldId id="268" r:id="rId11"/>
    <p:sldId id="391" r:id="rId12"/>
    <p:sldId id="274" r:id="rId13"/>
    <p:sldId id="269" r:id="rId14"/>
    <p:sldId id="285" r:id="rId15"/>
    <p:sldId id="390" r:id="rId16"/>
    <p:sldId id="270" r:id="rId17"/>
    <p:sldId id="262" r:id="rId18"/>
    <p:sldId id="293" r:id="rId19"/>
    <p:sldId id="264" r:id="rId20"/>
    <p:sldId id="296" r:id="rId21"/>
    <p:sldId id="393" r:id="rId22"/>
    <p:sldId id="430" r:id="rId23"/>
    <p:sldId id="295" r:id="rId24"/>
    <p:sldId id="405" r:id="rId25"/>
    <p:sldId id="429" r:id="rId26"/>
    <p:sldId id="407" r:id="rId27"/>
    <p:sldId id="408" r:id="rId28"/>
    <p:sldId id="410" r:id="rId29"/>
    <p:sldId id="409" r:id="rId30"/>
    <p:sldId id="395" r:id="rId31"/>
    <p:sldId id="299" r:id="rId32"/>
    <p:sldId id="312" r:id="rId33"/>
    <p:sldId id="275" r:id="rId34"/>
    <p:sldId id="394" r:id="rId35"/>
    <p:sldId id="411" r:id="rId36"/>
    <p:sldId id="412" r:id="rId37"/>
    <p:sldId id="271" r:id="rId38"/>
    <p:sldId id="276" r:id="rId39"/>
    <p:sldId id="307" r:id="rId40"/>
    <p:sldId id="308" r:id="rId41"/>
    <p:sldId id="311" r:id="rId42"/>
    <p:sldId id="377" r:id="rId43"/>
    <p:sldId id="378" r:id="rId44"/>
    <p:sldId id="379" r:id="rId45"/>
    <p:sldId id="380" r:id="rId46"/>
    <p:sldId id="381" r:id="rId47"/>
    <p:sldId id="300" r:id="rId48"/>
    <p:sldId id="382" r:id="rId49"/>
    <p:sldId id="387" r:id="rId50"/>
    <p:sldId id="384" r:id="rId51"/>
    <p:sldId id="383" r:id="rId52"/>
    <p:sldId id="386" r:id="rId53"/>
    <p:sldId id="385" r:id="rId54"/>
    <p:sldId id="388" r:id="rId55"/>
    <p:sldId id="389" r:id="rId56"/>
    <p:sldId id="301" r:id="rId57"/>
    <p:sldId id="302" r:id="rId58"/>
    <p:sldId id="303" r:id="rId59"/>
    <p:sldId id="304" r:id="rId60"/>
    <p:sldId id="305" r:id="rId61"/>
    <p:sldId id="313" r:id="rId62"/>
    <p:sldId id="315" r:id="rId63"/>
    <p:sldId id="372" r:id="rId64"/>
    <p:sldId id="314" r:id="rId65"/>
    <p:sldId id="316" r:id="rId66"/>
    <p:sldId id="319" r:id="rId67"/>
    <p:sldId id="320" r:id="rId68"/>
    <p:sldId id="413" r:id="rId69"/>
    <p:sldId id="418" r:id="rId70"/>
    <p:sldId id="419" r:id="rId71"/>
    <p:sldId id="414" r:id="rId72"/>
    <p:sldId id="397" r:id="rId73"/>
    <p:sldId id="422" r:id="rId74"/>
    <p:sldId id="421" r:id="rId75"/>
    <p:sldId id="420" r:id="rId76"/>
    <p:sldId id="423" r:id="rId77"/>
    <p:sldId id="424" r:id="rId78"/>
    <p:sldId id="425" r:id="rId79"/>
    <p:sldId id="426" r:id="rId80"/>
    <p:sldId id="428" r:id="rId81"/>
    <p:sldId id="396" r:id="rId82"/>
    <p:sldId id="272" r:id="rId83"/>
    <p:sldId id="431" r:id="rId84"/>
    <p:sldId id="329" r:id="rId85"/>
    <p:sldId id="398" r:id="rId86"/>
    <p:sldId id="326" r:id="rId87"/>
    <p:sldId id="328" r:id="rId88"/>
    <p:sldId id="437" r:id="rId89"/>
    <p:sldId id="416" r:id="rId90"/>
    <p:sldId id="415" r:id="rId91"/>
    <p:sldId id="373" r:id="rId92"/>
    <p:sldId id="374" r:id="rId93"/>
    <p:sldId id="417" r:id="rId94"/>
    <p:sldId id="399" r:id="rId95"/>
    <p:sldId id="400" r:id="rId96"/>
    <p:sldId id="401" r:id="rId97"/>
    <p:sldId id="331" r:id="rId98"/>
    <p:sldId id="339" r:id="rId99"/>
    <p:sldId id="334" r:id="rId100"/>
    <p:sldId id="433" r:id="rId101"/>
    <p:sldId id="434" r:id="rId102"/>
    <p:sldId id="435" r:id="rId103"/>
    <p:sldId id="436" r:id="rId104"/>
    <p:sldId id="335" r:id="rId105"/>
    <p:sldId id="336" r:id="rId106"/>
    <p:sldId id="337" r:id="rId107"/>
    <p:sldId id="338" r:id="rId108"/>
    <p:sldId id="432" r:id="rId109"/>
    <p:sldId id="340" r:id="rId110"/>
    <p:sldId id="341" r:id="rId111"/>
    <p:sldId id="342" r:id="rId112"/>
    <p:sldId id="344" r:id="rId113"/>
    <p:sldId id="343" r:id="rId114"/>
    <p:sldId id="438" r:id="rId115"/>
    <p:sldId id="346" r:id="rId116"/>
    <p:sldId id="345" r:id="rId117"/>
    <p:sldId id="366" r:id="rId118"/>
    <p:sldId id="365" r:id="rId119"/>
    <p:sldId id="347" r:id="rId120"/>
    <p:sldId id="348" r:id="rId121"/>
    <p:sldId id="349" r:id="rId122"/>
    <p:sldId id="350" r:id="rId123"/>
    <p:sldId id="351" r:id="rId124"/>
    <p:sldId id="352" r:id="rId125"/>
    <p:sldId id="353" r:id="rId126"/>
    <p:sldId id="354" r:id="rId127"/>
    <p:sldId id="355" r:id="rId128"/>
    <p:sldId id="356" r:id="rId129"/>
    <p:sldId id="357" r:id="rId130"/>
    <p:sldId id="360" r:id="rId131"/>
    <p:sldId id="361" r:id="rId132"/>
    <p:sldId id="359" r:id="rId133"/>
    <p:sldId id="362" r:id="rId134"/>
    <p:sldId id="364" r:id="rId135"/>
    <p:sldId id="363" r:id="rId136"/>
    <p:sldId id="321" r:id="rId137"/>
    <p:sldId id="322" r:id="rId138"/>
    <p:sldId id="367" r:id="rId139"/>
    <p:sldId id="333" r:id="rId140"/>
    <p:sldId id="323" r:id="rId141"/>
    <p:sldId id="368" r:id="rId1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869B62C-7E7A-4FD7-8FEA-74255FC78774}">
          <p14:sldIdLst>
            <p14:sldId id="256"/>
            <p14:sldId id="260"/>
            <p14:sldId id="258"/>
            <p14:sldId id="259"/>
            <p14:sldId id="375"/>
            <p14:sldId id="306"/>
            <p14:sldId id="310"/>
            <p14:sldId id="318"/>
            <p14:sldId id="261"/>
            <p14:sldId id="268"/>
            <p14:sldId id="391"/>
            <p14:sldId id="274"/>
            <p14:sldId id="269"/>
            <p14:sldId id="285"/>
            <p14:sldId id="390"/>
            <p14:sldId id="270"/>
            <p14:sldId id="262"/>
            <p14:sldId id="293"/>
            <p14:sldId id="264"/>
            <p14:sldId id="296"/>
            <p14:sldId id="393"/>
            <p14:sldId id="430"/>
            <p14:sldId id="295"/>
            <p14:sldId id="405"/>
            <p14:sldId id="429"/>
            <p14:sldId id="407"/>
            <p14:sldId id="408"/>
            <p14:sldId id="410"/>
            <p14:sldId id="409"/>
            <p14:sldId id="395"/>
            <p14:sldId id="299"/>
            <p14:sldId id="312"/>
            <p14:sldId id="275"/>
            <p14:sldId id="394"/>
            <p14:sldId id="411"/>
            <p14:sldId id="412"/>
            <p14:sldId id="271"/>
            <p14:sldId id="276"/>
            <p14:sldId id="307"/>
            <p14:sldId id="308"/>
            <p14:sldId id="311"/>
            <p14:sldId id="377"/>
            <p14:sldId id="378"/>
            <p14:sldId id="379"/>
            <p14:sldId id="380"/>
            <p14:sldId id="381"/>
            <p14:sldId id="300"/>
            <p14:sldId id="382"/>
            <p14:sldId id="387"/>
            <p14:sldId id="384"/>
            <p14:sldId id="383"/>
            <p14:sldId id="386"/>
            <p14:sldId id="385"/>
            <p14:sldId id="388"/>
            <p14:sldId id="389"/>
            <p14:sldId id="301"/>
            <p14:sldId id="302"/>
            <p14:sldId id="303"/>
            <p14:sldId id="304"/>
            <p14:sldId id="305"/>
            <p14:sldId id="313"/>
            <p14:sldId id="315"/>
            <p14:sldId id="372"/>
            <p14:sldId id="314"/>
            <p14:sldId id="316"/>
            <p14:sldId id="319"/>
            <p14:sldId id="320"/>
            <p14:sldId id="413"/>
            <p14:sldId id="418"/>
            <p14:sldId id="419"/>
            <p14:sldId id="414"/>
            <p14:sldId id="397"/>
            <p14:sldId id="422"/>
            <p14:sldId id="421"/>
            <p14:sldId id="420"/>
            <p14:sldId id="423"/>
            <p14:sldId id="424"/>
            <p14:sldId id="425"/>
            <p14:sldId id="426"/>
            <p14:sldId id="428"/>
            <p14:sldId id="396"/>
            <p14:sldId id="272"/>
            <p14:sldId id="431"/>
            <p14:sldId id="329"/>
            <p14:sldId id="398"/>
            <p14:sldId id="326"/>
            <p14:sldId id="328"/>
            <p14:sldId id="437"/>
            <p14:sldId id="416"/>
            <p14:sldId id="415"/>
            <p14:sldId id="373"/>
            <p14:sldId id="374"/>
            <p14:sldId id="417"/>
            <p14:sldId id="399"/>
            <p14:sldId id="400"/>
            <p14:sldId id="401"/>
            <p14:sldId id="331"/>
            <p14:sldId id="339"/>
            <p14:sldId id="334"/>
            <p14:sldId id="433"/>
            <p14:sldId id="434"/>
            <p14:sldId id="435"/>
            <p14:sldId id="436"/>
            <p14:sldId id="335"/>
            <p14:sldId id="336"/>
            <p14:sldId id="337"/>
            <p14:sldId id="338"/>
            <p14:sldId id="432"/>
            <p14:sldId id="340"/>
            <p14:sldId id="341"/>
            <p14:sldId id="342"/>
            <p14:sldId id="344"/>
            <p14:sldId id="343"/>
            <p14:sldId id="438"/>
            <p14:sldId id="346"/>
            <p14:sldId id="345"/>
            <p14:sldId id="366"/>
            <p14:sldId id="365"/>
            <p14:sldId id="347"/>
            <p14:sldId id="348"/>
            <p14:sldId id="349"/>
            <p14:sldId id="350"/>
            <p14:sldId id="351"/>
            <p14:sldId id="352"/>
            <p14:sldId id="353"/>
            <p14:sldId id="354"/>
            <p14:sldId id="355"/>
            <p14:sldId id="356"/>
            <p14:sldId id="357"/>
            <p14:sldId id="360"/>
            <p14:sldId id="361"/>
            <p14:sldId id="359"/>
            <p14:sldId id="362"/>
            <p14:sldId id="364"/>
            <p14:sldId id="363"/>
            <p14:sldId id="321"/>
            <p14:sldId id="322"/>
            <p14:sldId id="367"/>
            <p14:sldId id="333"/>
            <p14:sldId id="323"/>
            <p14:sldId id="3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525F"/>
    <a:srgbClr val="565965"/>
    <a:srgbClr val="4A4D5A"/>
    <a:srgbClr val="5B5F6C"/>
    <a:srgbClr val="555763"/>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20" autoAdjust="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F99C8-70A0-4AB9-A7FF-BDA0C2C863A5}" type="datetimeFigureOut">
              <a:rPr lang="zh-CN" altLang="en-US" smtClean="0"/>
              <a:t>2018/6/1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88B43-8F8B-44DD-87DC-1E1B45B61D34}" type="slidenum">
              <a:rPr lang="zh-CN" altLang="en-US" smtClean="0"/>
              <a:t>‹#›</a:t>
            </a:fld>
            <a:endParaRPr lang="zh-CN" altLang="en-US"/>
          </a:p>
        </p:txBody>
      </p:sp>
    </p:spTree>
    <p:extLst>
      <p:ext uri="{BB962C8B-B14F-4D97-AF65-F5344CB8AC3E}">
        <p14:creationId xmlns:p14="http://schemas.microsoft.com/office/powerpoint/2010/main" val="214408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E88B43-8F8B-44DD-87DC-1E1B45B61D34}" type="slidenum">
              <a:rPr lang="zh-CN" altLang="en-US" smtClean="0"/>
              <a:t>3</a:t>
            </a:fld>
            <a:endParaRPr lang="zh-CN" altLang="en-US"/>
          </a:p>
        </p:txBody>
      </p:sp>
    </p:spTree>
    <p:extLst>
      <p:ext uri="{BB962C8B-B14F-4D97-AF65-F5344CB8AC3E}">
        <p14:creationId xmlns:p14="http://schemas.microsoft.com/office/powerpoint/2010/main" val="1844818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E88B43-8F8B-44DD-87DC-1E1B45B61D34}" type="slidenum">
              <a:rPr lang="zh-CN" altLang="en-US" smtClean="0"/>
              <a:t>18</a:t>
            </a:fld>
            <a:endParaRPr lang="zh-CN" altLang="en-US"/>
          </a:p>
        </p:txBody>
      </p:sp>
    </p:spTree>
    <p:extLst>
      <p:ext uri="{BB962C8B-B14F-4D97-AF65-F5344CB8AC3E}">
        <p14:creationId xmlns:p14="http://schemas.microsoft.com/office/powerpoint/2010/main" val="3525817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21</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2043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609AF8E-B9EF-484C-8CD9-982F1F8BB362}" type="slidenum">
              <a:rPr lang="en-US" altLang="zh-CN"/>
              <a:pPr/>
              <a:t>23</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79518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24</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11605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25</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47555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26</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53614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27</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5208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28</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51329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29</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33770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30</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77926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4327925-E474-436E-98D2-9874EC5B29EB}" type="slidenum">
              <a:rPr lang="en-US" altLang="zh-CN"/>
              <a:pPr/>
              <a:t>10</a:t>
            </a:fld>
            <a:endParaRPr lang="en-US" altLang="zh-CN"/>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22956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33</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64077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34</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69422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35</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56174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36</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45748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E3AEDD5-5D83-4D74-8DE3-BE8061561020}" type="slidenum">
              <a:rPr lang="en-US" altLang="zh-CN"/>
              <a:pPr/>
              <a:t>37</a:t>
            </a:fld>
            <a:endParaRPr lang="en-US" altLang="zh-CN"/>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71847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F8B5808-153C-4524-9CD7-576C4F8AEF50}" type="slidenum">
              <a:rPr lang="en-US" altLang="zh-CN"/>
              <a:pPr/>
              <a:t>47</a:t>
            </a:fld>
            <a:endParaRPr lang="en-US" altLang="zh-CN"/>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50668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F8B5808-153C-4524-9CD7-576C4F8AEF50}" type="slidenum">
              <a:rPr lang="en-US" altLang="zh-CN"/>
              <a:pPr/>
              <a:t>56</a:t>
            </a:fld>
            <a:endParaRPr lang="en-US" altLang="zh-CN"/>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65350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F8B5808-153C-4524-9CD7-576C4F8AEF50}" type="slidenum">
              <a:rPr lang="en-US" altLang="zh-CN"/>
              <a:pPr/>
              <a:t>57</a:t>
            </a:fld>
            <a:endParaRPr lang="en-US" altLang="zh-CN"/>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85287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F8B5808-153C-4524-9CD7-576C4F8AEF50}" type="slidenum">
              <a:rPr lang="en-US" altLang="zh-CN"/>
              <a:pPr/>
              <a:t>58</a:t>
            </a:fld>
            <a:endParaRPr lang="en-US" altLang="zh-CN"/>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70478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F8B5808-153C-4524-9CD7-576C4F8AEF50}" type="slidenum">
              <a:rPr lang="en-US" altLang="zh-CN"/>
              <a:pPr/>
              <a:t>59</a:t>
            </a:fld>
            <a:endParaRPr lang="en-US" altLang="zh-CN"/>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0755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11</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17731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F8B5808-153C-4524-9CD7-576C4F8AEF50}" type="slidenum">
              <a:rPr lang="en-US" altLang="zh-CN"/>
              <a:pPr/>
              <a:t>60</a:t>
            </a:fld>
            <a:endParaRPr lang="en-US" altLang="zh-CN"/>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32218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72</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55788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73</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15101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74</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64235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81</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40360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83</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85171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85</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32390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F8B5808-153C-4524-9CD7-576C4F8AEF50}" type="slidenum">
              <a:rPr lang="en-US" altLang="zh-CN"/>
              <a:pPr/>
              <a:t>132</a:t>
            </a:fld>
            <a:endParaRPr lang="en-US" altLang="zh-CN"/>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33320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4327925-E474-436E-98D2-9874EC5B29EB}" type="slidenum">
              <a:rPr lang="en-US" altLang="zh-CN"/>
              <a:pPr/>
              <a:t>12</a:t>
            </a:fld>
            <a:endParaRPr lang="en-US" altLang="zh-CN"/>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4394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609AF8E-B9EF-484C-8CD9-982F1F8BB362}" type="slidenum">
              <a:rPr lang="en-US" altLang="zh-CN"/>
              <a:pPr/>
              <a:t>13</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22576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14</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10943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15</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31599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0489F47-0140-4496-A739-FF93A1BAE798}" type="slidenum">
              <a:rPr lang="en-US" altLang="zh-CN"/>
              <a:pPr/>
              <a:t>16</a:t>
            </a:fld>
            <a:endParaRPr lang="en-US" altLang="zh-CN"/>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87528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E88B43-8F8B-44DD-87DC-1E1B45B61D34}" type="slidenum">
              <a:rPr lang="zh-CN" altLang="en-US" smtClean="0"/>
              <a:t>17</a:t>
            </a:fld>
            <a:endParaRPr lang="zh-CN" altLang="en-US"/>
          </a:p>
        </p:txBody>
      </p:sp>
    </p:spTree>
    <p:extLst>
      <p:ext uri="{BB962C8B-B14F-4D97-AF65-F5344CB8AC3E}">
        <p14:creationId xmlns:p14="http://schemas.microsoft.com/office/powerpoint/2010/main" val="22487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3571965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131368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44531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10382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588402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5FEC752-EF06-464A-BD2A-7EA3F53E520F}" type="datetimeFigureOut">
              <a:rPr lang="zh-CN" altLang="en-US" smtClean="0"/>
              <a:t>2018/6/1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3589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5FEC752-EF06-464A-BD2A-7EA3F53E520F}" type="datetimeFigureOut">
              <a:rPr lang="zh-CN" altLang="en-US" smtClean="0"/>
              <a:t>2018/6/1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373447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FEC752-EF06-464A-BD2A-7EA3F53E520F}" type="datetimeFigureOut">
              <a:rPr lang="zh-CN" altLang="en-US" smtClean="0"/>
              <a:t>2018/6/1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102841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FEC752-EF06-464A-BD2A-7EA3F53E520F}" type="datetimeFigureOut">
              <a:rPr lang="zh-CN" altLang="en-US" smtClean="0"/>
              <a:t>2018/6/1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4068889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5FEC752-EF06-464A-BD2A-7EA3F53E520F}" type="datetimeFigureOut">
              <a:rPr lang="zh-CN" altLang="en-US" smtClean="0"/>
              <a:t>2018/6/1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262976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5FEC752-EF06-464A-BD2A-7EA3F53E520F}" type="datetimeFigureOut">
              <a:rPr lang="zh-CN" altLang="en-US" smtClean="0"/>
              <a:t>2018/6/1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436709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FEC752-EF06-464A-BD2A-7EA3F53E520F}" type="datetimeFigureOut">
              <a:rPr lang="zh-CN" altLang="en-US" smtClean="0"/>
              <a:t>2018/6/1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3627112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emf"/></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5.wmf"/><Relationship Id="rId4" Type="http://schemas.openxmlformats.org/officeDocument/2006/relationships/oleObject" Target="../embeddings/oleObject1.bin"/></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7.jpg"/><Relationship Id="rId2" Type="http://schemas.openxmlformats.org/officeDocument/2006/relationships/image" Target="../media/image112.jpeg"/><Relationship Id="rId1" Type="http://schemas.openxmlformats.org/officeDocument/2006/relationships/slideLayout" Target="../slideLayouts/slideLayout7.xml"/><Relationship Id="rId6" Type="http://schemas.openxmlformats.org/officeDocument/2006/relationships/image" Target="../media/image116.emf"/><Relationship Id="rId5" Type="http://schemas.openxmlformats.org/officeDocument/2006/relationships/image" Target="../media/image115.png"/><Relationship Id="rId4" Type="http://schemas.openxmlformats.org/officeDocument/2006/relationships/image" Target="../media/image1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8.jpg"/><Relationship Id="rId1" Type="http://schemas.openxmlformats.org/officeDocument/2006/relationships/slideLayout" Target="../slideLayouts/slideLayout1.xml"/><Relationship Id="rId4" Type="http://schemas.openxmlformats.org/officeDocument/2006/relationships/image" Target="../media/image119.jpeg"/></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80.jpg"/><Relationship Id="rId4" Type="http://schemas.openxmlformats.org/officeDocument/2006/relationships/image" Target="../media/image79.jpg"/></Relationships>
</file>

<file path=ppt/slides/_rels/slide122.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20.jpg"/><Relationship Id="rId1" Type="http://schemas.openxmlformats.org/officeDocument/2006/relationships/slideLayout" Target="../slideLayouts/slideLayout1.xml"/><Relationship Id="rId4" Type="http://schemas.openxmlformats.org/officeDocument/2006/relationships/hyperlink" Target="&#21160;&#30011;%20millennium_sim_1024x768.avi"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8.jpg"/><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1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125.jpg"/><Relationship Id="rId4" Type="http://schemas.openxmlformats.org/officeDocument/2006/relationships/image" Target="../media/image119.jpeg"/></Relationships>
</file>

<file path=ppt/slides/_rels/slide125.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g"/><Relationship Id="rId1" Type="http://schemas.openxmlformats.org/officeDocument/2006/relationships/slideLayout" Target="../slideLayouts/slideLayout1.xml"/><Relationship Id="rId4" Type="http://schemas.openxmlformats.org/officeDocument/2006/relationships/image" Target="../media/image127.jpg"/></Relationships>
</file>

<file path=ppt/slides/_rels/slide127.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5.png"/><Relationship Id="rId1" Type="http://schemas.openxmlformats.org/officeDocument/2006/relationships/slideLayout" Target="../slideLayouts/slideLayout1.xml"/><Relationship Id="rId5" Type="http://schemas.openxmlformats.org/officeDocument/2006/relationships/image" Target="../media/image136.jpg"/><Relationship Id="rId4" Type="http://schemas.openxmlformats.org/officeDocument/2006/relationships/image" Target="../media/image130.png"/></Relationships>
</file>

<file path=ppt/slides/_rels/slide1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7.jp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1.xml"/><Relationship Id="rId5" Type="http://schemas.openxmlformats.org/officeDocument/2006/relationships/image" Target="../media/image127.jpg"/><Relationship Id="rId4" Type="http://schemas.openxmlformats.org/officeDocument/2006/relationships/image" Target="../media/image111.jpg"/></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1.xml"/><Relationship Id="rId4" Type="http://schemas.openxmlformats.org/officeDocument/2006/relationships/image" Target="../media/image119.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40.jpg"/><Relationship Id="rId2" Type="http://schemas.openxmlformats.org/officeDocument/2006/relationships/image" Target="../media/image127.jpg"/><Relationship Id="rId1" Type="http://schemas.openxmlformats.org/officeDocument/2006/relationships/slideLayout" Target="../slideLayouts/slideLayout2.xml"/><Relationship Id="rId6" Type="http://schemas.openxmlformats.org/officeDocument/2006/relationships/image" Target="../media/image120.jpg"/><Relationship Id="rId5" Type="http://schemas.openxmlformats.org/officeDocument/2006/relationships/image" Target="../media/image90.gif"/><Relationship Id="rId4" Type="http://schemas.openxmlformats.org/officeDocument/2006/relationships/image" Target="../media/image102.png"/></Relationships>
</file>

<file path=ppt/slides/_rels/slide1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23431;&#23449;.mp4"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5.png"/><Relationship Id="rId7" Type="http://schemas.openxmlformats.org/officeDocument/2006/relationships/image" Target="../media/image148.jpg"/><Relationship Id="rId2" Type="http://schemas.openxmlformats.org/officeDocument/2006/relationships/image" Target="../media/image144.jp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147.jpg"/><Relationship Id="rId10" Type="http://schemas.openxmlformats.org/officeDocument/2006/relationships/image" Target="../media/image151.jpg"/><Relationship Id="rId4" Type="http://schemas.openxmlformats.org/officeDocument/2006/relationships/image" Target="../media/image146.jpg"/><Relationship Id="rId9" Type="http://schemas.openxmlformats.org/officeDocument/2006/relationships/image" Target="../media/image15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23431;&#23449;.mp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23431;&#23449;.mp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jp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8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8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91.jpg"/></Relationships>
</file>

<file path=ppt/slides/_rels/slide9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b="1" dirty="0" smtClean="0">
                <a:latin typeface="华文宋体" panose="02010600040101010101" pitchFamily="2" charset="-122"/>
                <a:ea typeface="华文宋体" panose="02010600040101010101" pitchFamily="2" charset="-122"/>
              </a:rPr>
              <a:t>Cosmology</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（宇宙学）</a:t>
            </a:r>
            <a:endParaRPr lang="zh-CN" altLang="en-US" b="1" dirty="0">
              <a:latin typeface="华文宋体" panose="02010600040101010101" pitchFamily="2" charset="-122"/>
              <a:ea typeface="华文宋体" panose="02010600040101010101" pitchFamily="2" charset="-122"/>
            </a:endParaRPr>
          </a:p>
        </p:txBody>
      </p:sp>
      <p:sp>
        <p:nvSpPr>
          <p:cNvPr id="3" name="副标题 2"/>
          <p:cNvSpPr>
            <a:spLocks noGrp="1"/>
          </p:cNvSpPr>
          <p:nvPr>
            <p:ph type="subTitle" idx="1"/>
          </p:nvPr>
        </p:nvSpPr>
        <p:spPr>
          <a:xfrm>
            <a:off x="1524000" y="3602038"/>
            <a:ext cx="9144000" cy="2462860"/>
          </a:xfrm>
        </p:spPr>
        <p:txBody>
          <a:bodyPr>
            <a:noAutofit/>
          </a:bodyPr>
          <a:lstStyle/>
          <a:p>
            <a:endParaRPr lang="en-US" altLang="zh-CN" sz="3200" b="1" dirty="0" smtClean="0">
              <a:latin typeface="华文宋体" panose="02010600040101010101" pitchFamily="2" charset="-122"/>
              <a:ea typeface="华文宋体" panose="02010600040101010101" pitchFamily="2" charset="-122"/>
            </a:endParaRPr>
          </a:p>
          <a:p>
            <a:r>
              <a:rPr lang="zh-CN" altLang="en-US" sz="3200" b="1" dirty="0" smtClean="0">
                <a:latin typeface="华文宋体" panose="02010600040101010101" pitchFamily="2" charset="-122"/>
                <a:ea typeface="华文宋体" panose="02010600040101010101" pitchFamily="2" charset="-122"/>
              </a:rPr>
              <a:t>中山大学物理与天文学院</a:t>
            </a:r>
            <a:endParaRPr lang="en-US" altLang="zh-CN" sz="3200" b="1" dirty="0" smtClean="0">
              <a:latin typeface="华文宋体" panose="02010600040101010101" pitchFamily="2" charset="-122"/>
              <a:ea typeface="华文宋体" panose="02010600040101010101" pitchFamily="2" charset="-122"/>
            </a:endParaRPr>
          </a:p>
          <a:p>
            <a:endParaRPr lang="en-US" altLang="zh-CN" sz="3200" b="1" dirty="0" smtClean="0">
              <a:latin typeface="华文宋体" panose="02010600040101010101" pitchFamily="2" charset="-122"/>
              <a:ea typeface="华文宋体" panose="02010600040101010101" pitchFamily="2" charset="-122"/>
            </a:endParaRPr>
          </a:p>
          <a:p>
            <a:r>
              <a:rPr lang="zh-CN" altLang="en-US" sz="4000" b="1" dirty="0" smtClean="0">
                <a:latin typeface="华文宋体" panose="02010600040101010101" pitchFamily="2" charset="-122"/>
                <a:ea typeface="华文宋体" panose="02010600040101010101" pitchFamily="2" charset="-122"/>
              </a:rPr>
              <a:t>李霄栋</a:t>
            </a:r>
            <a:endParaRPr lang="en-US" altLang="zh-CN" sz="4000" b="1"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9668389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华文宋体" panose="02010600040101010101" pitchFamily="2" charset="-122"/>
                <a:ea typeface="华文宋体" panose="02010600040101010101" pitchFamily="2" charset="-122"/>
              </a:rPr>
              <a:t>Edwin Hubble &amp; Cosmic Expansion</a:t>
            </a:r>
            <a:endParaRPr lang="zh-CN" altLang="en-US" b="1"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3"/>
          <a:stretch>
            <a:fillRect/>
          </a:stretch>
        </p:blipFill>
        <p:spPr>
          <a:xfrm>
            <a:off x="135250" y="1498395"/>
            <a:ext cx="5496692" cy="5228099"/>
          </a:xfrm>
          <a:prstGeom prst="rect">
            <a:avLst/>
          </a:prstGeom>
        </p:spPr>
      </p:pic>
      <p:sp>
        <p:nvSpPr>
          <p:cNvPr id="5" name="矩形 4"/>
          <p:cNvSpPr/>
          <p:nvPr/>
        </p:nvSpPr>
        <p:spPr>
          <a:xfrm>
            <a:off x="1728082" y="2025073"/>
            <a:ext cx="2494594" cy="369332"/>
          </a:xfrm>
          <a:prstGeom prst="rect">
            <a:avLst/>
          </a:prstGeom>
        </p:spPr>
        <p:txBody>
          <a:bodyPr wrap="none">
            <a:spAutoFit/>
          </a:bodyPr>
          <a:lstStyle/>
          <a:p>
            <a:r>
              <a:rPr lang="en-US" altLang="zh-CN" b="1" i="0" u="none" strike="noStrike" baseline="0" dirty="0" smtClean="0">
                <a:latin typeface="Cambria" panose="02040503050406030204" pitchFamily="18" charset="0"/>
              </a:rPr>
              <a:t>Hubble’s data in 1929</a:t>
            </a:r>
          </a:p>
        </p:txBody>
      </p:sp>
      <p:pic>
        <p:nvPicPr>
          <p:cNvPr id="7" name="图片 6"/>
          <p:cNvPicPr>
            <a:picLocks noChangeAspect="1"/>
          </p:cNvPicPr>
          <p:nvPr/>
        </p:nvPicPr>
        <p:blipFill>
          <a:blip r:embed="rId4"/>
          <a:stretch>
            <a:fillRect/>
          </a:stretch>
        </p:blipFill>
        <p:spPr>
          <a:xfrm>
            <a:off x="6096000" y="1830396"/>
            <a:ext cx="5785365" cy="4564096"/>
          </a:xfrm>
          <a:prstGeom prst="rect">
            <a:avLst/>
          </a:prstGeom>
        </p:spPr>
      </p:pic>
    </p:spTree>
    <p:extLst>
      <p:ext uri="{BB962C8B-B14F-4D97-AF65-F5344CB8AC3E}">
        <p14:creationId xmlns:p14="http://schemas.microsoft.com/office/powerpoint/2010/main" val="2655825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smtClean="0">
                <a:latin typeface="华文宋体" panose="02010600040101010101" pitchFamily="2" charset="-122"/>
                <a:ea typeface="华文宋体" panose="02010600040101010101" pitchFamily="2" charset="-122"/>
              </a:rPr>
              <a:t>Zwicky</a:t>
            </a:r>
            <a:r>
              <a:rPr lang="en-US" altLang="zh-CN" b="1" dirty="0" smtClean="0">
                <a:latin typeface="华文宋体" panose="02010600040101010101" pitchFamily="2" charset="-122"/>
                <a:ea typeface="华文宋体" panose="02010600040101010101" pitchFamily="2" charset="-122"/>
              </a:rPr>
              <a:t> </a:t>
            </a:r>
            <a:r>
              <a:rPr lang="zh-CN" altLang="en-US" b="1" dirty="0" smtClean="0">
                <a:latin typeface="华文宋体" panose="02010600040101010101" pitchFamily="2" charset="-122"/>
                <a:ea typeface="华文宋体" panose="02010600040101010101" pitchFamily="2" charset="-122"/>
              </a:rPr>
              <a:t>通过位力定理发现暗物质存在</a:t>
            </a:r>
            <a:endParaRPr lang="zh-CN" altLang="en-US" b="1" dirty="0">
              <a:latin typeface="华文宋体" panose="02010600040101010101" pitchFamily="2" charset="-122"/>
              <a:ea typeface="华文宋体" panose="02010600040101010101" pitchFamily="2" charset="-122"/>
            </a:endParaRPr>
          </a:p>
        </p:txBody>
      </p:sp>
      <p:sp>
        <p:nvSpPr>
          <p:cNvPr id="5" name="矩形 4"/>
          <p:cNvSpPr/>
          <p:nvPr/>
        </p:nvSpPr>
        <p:spPr>
          <a:xfrm>
            <a:off x="914400" y="1430611"/>
            <a:ext cx="4958862" cy="4872744"/>
          </a:xfrm>
          <a:prstGeom prst="rect">
            <a:avLst/>
          </a:prstGeom>
        </p:spPr>
        <p:txBody>
          <a:bodyPr wrap="square">
            <a:spAutoFit/>
          </a:bodyPr>
          <a:lstStyle/>
          <a:p>
            <a:pPr>
              <a:lnSpc>
                <a:spcPct val="120000"/>
              </a:lnSpc>
            </a:pP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早在</a:t>
            </a:r>
            <a:r>
              <a:rPr lang="en-US" altLang="zh-CN"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1933</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年，</a:t>
            </a:r>
            <a:r>
              <a:rPr lang="en-US" altLang="zh-CN" sz="2000" dirty="0" err="1"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Zwicky</a:t>
            </a:r>
            <a:r>
              <a:rPr lang="zh-CN" altLang="en-US"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应用</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位力定理（</a:t>
            </a:r>
            <a:r>
              <a:rPr lang="en-US" altLang="zh-CN"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viral theorem</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）研究后发星系团（</a:t>
            </a:r>
            <a:r>
              <a:rPr lang="en-US" altLang="zh-CN"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Coma galaxy cluster</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）时就发现了“看不到的物质”的存在。他使用了“</a:t>
            </a:r>
            <a:r>
              <a:rPr lang="en-US" altLang="zh-CN"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dark matter</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”这个词。</a:t>
            </a:r>
            <a:endParaRPr lang="en-US" altLang="zh-CN"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endParaRPr lang="en-US" altLang="zh-CN"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000" dirty="0" err="1"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Zwicky</a:t>
            </a:r>
            <a:r>
              <a:rPr lang="en-US" altLang="zh-CN"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计算了星系团的引力质量，发现比从光度预期得到的质量高</a:t>
            </a:r>
            <a:r>
              <a:rPr lang="en-US" altLang="zh-CN"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400</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倍（今天得到的比例比这要小，但是还是很清楚支持暗物质存在）。</a:t>
            </a:r>
            <a:endParaRPr lang="en-US" altLang="zh-CN"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endParaRPr lang="en-US" altLang="zh-CN"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插一句：</a:t>
            </a:r>
            <a:r>
              <a:rPr lang="en-US" altLang="zh-CN" sz="2000" dirty="0" err="1"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Zwicky</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还提出了光疲劳理论解释哈勃发现的星系红移，给大爆炸宇宙学造成了一定的麻烦。</a:t>
            </a:r>
            <a:endParaRPr lang="zh-CN" altLang="en-US" sz="2000" dirty="0">
              <a:latin typeface="华文宋体" panose="02010600040101010101" pitchFamily="2" charset="-122"/>
              <a:ea typeface="华文宋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312" y="1553227"/>
            <a:ext cx="3044849" cy="4032368"/>
          </a:xfrm>
          <a:prstGeom prst="rect">
            <a:avLst/>
          </a:prstGeom>
        </p:spPr>
      </p:pic>
      <p:sp>
        <p:nvSpPr>
          <p:cNvPr id="7" name="矩形 6"/>
          <p:cNvSpPr/>
          <p:nvPr/>
        </p:nvSpPr>
        <p:spPr>
          <a:xfrm>
            <a:off x="8040678" y="5767726"/>
            <a:ext cx="2747483" cy="461665"/>
          </a:xfrm>
          <a:prstGeom prst="rect">
            <a:avLst/>
          </a:prstGeom>
        </p:spPr>
        <p:txBody>
          <a:bodyPr wrap="none">
            <a:spAutoFit/>
          </a:bodyPr>
          <a:lstStyle/>
          <a:p>
            <a:r>
              <a:rPr lang="en-US" altLang="zh-CN" sz="2400" dirty="0" err="1" smtClean="0">
                <a:solidFill>
                  <a:srgbClr val="000000"/>
                </a:solidFill>
                <a:latin typeface="Arial" panose="020B0604020202020204" pitchFamily="34" charset="0"/>
              </a:rPr>
              <a:t>Zwicky</a:t>
            </a:r>
            <a:r>
              <a:rPr lang="en-US" altLang="zh-CN" sz="2400" dirty="0" smtClean="0">
                <a:solidFill>
                  <a:srgbClr val="000000"/>
                </a:solidFill>
                <a:latin typeface="Arial" panose="020B0604020202020204" pitchFamily="34" charset="0"/>
              </a:rPr>
              <a:t>, 1898-1974</a:t>
            </a:r>
            <a:endParaRPr lang="zh-CN" altLang="en-US" sz="2400" dirty="0"/>
          </a:p>
        </p:txBody>
      </p:sp>
    </p:spTree>
    <p:extLst>
      <p:ext uri="{BB962C8B-B14F-4D97-AF65-F5344CB8AC3E}">
        <p14:creationId xmlns:p14="http://schemas.microsoft.com/office/powerpoint/2010/main" val="246030102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插一句：后发星系团（</a:t>
            </a:r>
            <a:r>
              <a:rPr lang="en-US" altLang="zh-CN" b="1" dirty="0" smtClean="0">
                <a:latin typeface="华文宋体" panose="02010600040101010101" pitchFamily="2" charset="-122"/>
                <a:ea typeface="华文宋体" panose="02010600040101010101" pitchFamily="2" charset="-122"/>
              </a:rPr>
              <a:t>Coma galaxy cluster</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5" name="矩形 4"/>
          <p:cNvSpPr/>
          <p:nvPr/>
        </p:nvSpPr>
        <p:spPr>
          <a:xfrm>
            <a:off x="501162" y="1430611"/>
            <a:ext cx="5618284" cy="4893647"/>
          </a:xfrm>
          <a:prstGeom prst="rect">
            <a:avLst/>
          </a:prstGeom>
        </p:spPr>
        <p:txBody>
          <a:bodyPr wrap="square">
            <a:spAutoFit/>
          </a:bodyPr>
          <a:lstStyle/>
          <a:p>
            <a:pPr>
              <a:lnSpc>
                <a:spcPct val="120000"/>
              </a:lnSpc>
            </a:pPr>
            <a:r>
              <a:rPr lang="zh-CN" altLang="en-US"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后发座星系团 </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（阿贝尔</a:t>
            </a:r>
            <a:r>
              <a:rPr lang="en-US" altLang="zh-CN"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1656</a:t>
            </a:r>
            <a:r>
              <a:rPr lang="zh-CN" altLang="en-US"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）是一个巨大的星系团，拥有</a:t>
            </a:r>
            <a:r>
              <a:rPr lang="en-US" altLang="zh-CN"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1,000</a:t>
            </a:r>
            <a:r>
              <a:rPr lang="zh-CN" altLang="en-US"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个以上被确认的</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星系。</a:t>
            </a:r>
            <a:r>
              <a:rPr lang="zh-CN" altLang="en-US"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它位于后发座内，因此以该星座的名称命名</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。这个</a:t>
            </a:r>
            <a:r>
              <a:rPr lang="zh-CN" altLang="en-US"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星系团与地球的平均距离是</a:t>
            </a:r>
            <a:r>
              <a:rPr lang="en-US" altLang="zh-CN"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9,900</a:t>
            </a:r>
            <a:r>
              <a:rPr lang="zh-CN" altLang="en-US"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万秒差距（</a:t>
            </a:r>
            <a:r>
              <a:rPr lang="en-US" altLang="zh-CN"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3</a:t>
            </a:r>
            <a:r>
              <a:rPr lang="zh-CN" altLang="en-US"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亿</a:t>
            </a:r>
            <a:r>
              <a:rPr lang="en-US" altLang="zh-CN"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2100</a:t>
            </a:r>
            <a:r>
              <a:rPr lang="zh-CN" altLang="en-US"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万光年</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a:t>
            </a:r>
            <a:r>
              <a:rPr lang="zh-CN" altLang="en-US" sz="2000" dirty="0" smtClean="0">
                <a:solidFill>
                  <a:srgbClr val="222222"/>
                </a:solidFill>
                <a:latin typeface="黑体" panose="02010609060101010101" pitchFamily="49" charset="-122"/>
                <a:ea typeface="黑体" panose="02010609060101010101" pitchFamily="49" charset="-122"/>
                <a:cs typeface="Times New Roman" panose="02020603050405020304" pitchFamily="18" charset="0"/>
              </a:rPr>
              <a:t>中心部分的星系大多是巨大的椭圆星系</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，星系团</a:t>
            </a:r>
            <a:r>
              <a:rPr lang="zh-CN" altLang="en-US" sz="20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中有着丰富的矮星系和巨大的</a:t>
            </a:r>
            <a:r>
              <a:rPr lang="zh-CN" altLang="en-US"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椭圆星系。</a:t>
            </a:r>
            <a:endParaRPr lang="en-US" altLang="zh-CN"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endParaRPr lang="en-US" altLang="zh-CN" sz="2000" dirty="0" smtClean="0">
              <a:solidFill>
                <a:srgbClr val="222222"/>
              </a:solidFill>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zh-CN" altLang="en-US" sz="2000" dirty="0">
                <a:latin typeface="华文宋体" panose="02010600040101010101" pitchFamily="2" charset="-122"/>
                <a:ea typeface="华文宋体" panose="02010600040101010101" pitchFamily="2" charset="-122"/>
                <a:cs typeface="Times New Roman" panose="02020603050405020304" pitchFamily="18" charset="0"/>
              </a:rPr>
              <a:t>这个集团的星系都被非常高温的星系间气体笼罩着，并辐射出值得注意的</a:t>
            </a:r>
            <a:r>
              <a:rPr lang="en-US" altLang="zh-CN" sz="2000" dirty="0">
                <a:latin typeface="华文宋体" panose="02010600040101010101" pitchFamily="2" charset="-122"/>
                <a:ea typeface="华文宋体" panose="02010600040101010101" pitchFamily="2" charset="-122"/>
                <a:cs typeface="Times New Roman" panose="02020603050405020304" pitchFamily="18" charset="0"/>
              </a:rPr>
              <a:t>X-</a:t>
            </a:r>
            <a:r>
              <a:rPr lang="zh-CN" altLang="en-US" sz="2000" dirty="0">
                <a:latin typeface="华文宋体" panose="02010600040101010101" pitchFamily="2" charset="-122"/>
                <a:ea typeface="华文宋体" panose="02010600040101010101" pitchFamily="2" charset="-122"/>
                <a:cs typeface="Times New Roman" panose="02020603050405020304" pitchFamily="18" charset="0"/>
              </a:rPr>
              <a:t>射线</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辐射。</a:t>
            </a:r>
            <a:r>
              <a:rPr lang="zh-CN" altLang="en-US" sz="2000" dirty="0">
                <a:latin typeface="黑体" panose="02010609060101010101" pitchFamily="49" charset="-122"/>
                <a:ea typeface="黑体" panose="02010609060101010101" pitchFamily="49" charset="-122"/>
                <a:cs typeface="Times New Roman" panose="02020603050405020304" pitchFamily="18" charset="0"/>
              </a:rPr>
              <a:t>这些游离的气体也改变了宇宙微波背景辐射的微波光谱，这种效应称为</a:t>
            </a:r>
            <a:r>
              <a:rPr lang="en-US" altLang="zh-CN" sz="2000" dirty="0" err="1" smtClean="0">
                <a:latin typeface="黑体" panose="02010609060101010101" pitchFamily="49" charset="-122"/>
                <a:ea typeface="黑体" panose="02010609060101010101" pitchFamily="49" charset="-122"/>
                <a:cs typeface="Times New Roman" panose="02020603050405020304" pitchFamily="18" charset="0"/>
              </a:rPr>
              <a:t>Sunyaev-Zel‘dovich</a:t>
            </a:r>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效应。</a:t>
            </a:r>
            <a:r>
              <a:rPr lang="zh-CN" altLang="en-US" sz="2000" dirty="0">
                <a:latin typeface="黑体" panose="02010609060101010101" pitchFamily="49" charset="-122"/>
                <a:ea typeface="黑体" panose="02010609060101010101" pitchFamily="49" charset="-122"/>
                <a:cs typeface="Times New Roman" panose="02020603050405020304" pitchFamily="18" charset="0"/>
              </a:rPr>
              <a:t>这些星系间的气体质量远大于这个星系集团中星系的总质量</a:t>
            </a:r>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。（来自：维基百科）</a:t>
            </a:r>
            <a:endParaRPr lang="zh-CN" altLang="en-US" sz="20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4516" y="1547445"/>
            <a:ext cx="5093282" cy="4422531"/>
          </a:xfrm>
          <a:prstGeom prst="rect">
            <a:avLst/>
          </a:prstGeom>
        </p:spPr>
      </p:pic>
    </p:spTree>
    <p:extLst>
      <p:ext uri="{BB962C8B-B14F-4D97-AF65-F5344CB8AC3E}">
        <p14:creationId xmlns:p14="http://schemas.microsoft.com/office/powerpoint/2010/main" val="42878954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再插一句：位力定理推导</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191914" y="-827148"/>
            <a:ext cx="5261098" cy="9353063"/>
          </a:xfrm>
          <a:prstGeom prst="rect">
            <a:avLst/>
          </a:prstGeom>
        </p:spPr>
      </p:pic>
    </p:spTree>
    <p:extLst>
      <p:ext uri="{BB962C8B-B14F-4D97-AF65-F5344CB8AC3E}">
        <p14:creationId xmlns:p14="http://schemas.microsoft.com/office/powerpoint/2010/main" val="416652936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再插一句：位力定理推导</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691413" y="-352266"/>
            <a:ext cx="4809173" cy="8549641"/>
          </a:xfrm>
          <a:prstGeom prst="rect">
            <a:avLst/>
          </a:prstGeom>
        </p:spPr>
      </p:pic>
    </p:spTree>
    <p:extLst>
      <p:ext uri="{BB962C8B-B14F-4D97-AF65-F5344CB8AC3E}">
        <p14:creationId xmlns:p14="http://schemas.microsoft.com/office/powerpoint/2010/main" val="296248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星系旋转</a:t>
            </a:r>
            <a:r>
              <a:rPr lang="zh-CN" altLang="en-US" b="1" dirty="0" smtClean="0">
                <a:latin typeface="华文宋体" panose="02010600040101010101" pitchFamily="2" charset="-122"/>
                <a:ea typeface="华文宋体" panose="02010600040101010101" pitchFamily="2" charset="-122"/>
              </a:rPr>
              <a:t>曲线（</a:t>
            </a:r>
            <a:r>
              <a:rPr lang="en-US" altLang="zh-CN" b="1" dirty="0">
                <a:latin typeface="华文宋体" panose="02010600040101010101" pitchFamily="2" charset="-122"/>
                <a:ea typeface="华文宋体" panose="02010600040101010101" pitchFamily="2" charset="-122"/>
              </a:rPr>
              <a:t> Galaxy Rotation Curve </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97294"/>
            <a:ext cx="5715000" cy="3790950"/>
          </a:xfrm>
          <a:prstGeom prst="rect">
            <a:avLst/>
          </a:prstGeom>
        </p:spPr>
      </p:pic>
      <p:sp>
        <p:nvSpPr>
          <p:cNvPr id="5" name="矩形 4"/>
          <p:cNvSpPr/>
          <p:nvPr/>
        </p:nvSpPr>
        <p:spPr>
          <a:xfrm>
            <a:off x="6910755" y="1430611"/>
            <a:ext cx="4574930" cy="3416320"/>
          </a:xfrm>
          <a:prstGeom prst="rect">
            <a:avLst/>
          </a:prstGeom>
        </p:spPr>
        <p:txBody>
          <a:bodyPr wrap="square">
            <a:spAutoFit/>
          </a:bodyPr>
          <a:lstStyle/>
          <a:p>
            <a:r>
              <a:rPr lang="en-US" altLang="zh-CN" sz="2400" dirty="0" smtClean="0"/>
              <a:t>M33</a:t>
            </a:r>
            <a:r>
              <a:rPr lang="zh-CN" altLang="en-US" sz="2400" dirty="0" smtClean="0"/>
              <a:t>星系旋转曲线观测结果（黄色与蓝色点，带误差条），以及从可观测物质计算得到的理论曲线（白线）。</a:t>
            </a:r>
            <a:endParaRPr lang="en-US" altLang="zh-CN" sz="2400" dirty="0" smtClean="0"/>
          </a:p>
          <a:p>
            <a:endParaRPr lang="en-US" altLang="zh-CN" sz="2400" dirty="0" smtClean="0"/>
          </a:p>
          <a:p>
            <a:r>
              <a:rPr lang="zh-CN" altLang="en-US" sz="2400" dirty="0" smtClean="0"/>
              <a:t>两者差异说明暗物质的存在。</a:t>
            </a:r>
            <a:endParaRPr lang="en-US" altLang="zh-CN" sz="2400" dirty="0" smtClean="0"/>
          </a:p>
          <a:p>
            <a:endParaRPr lang="en-US" altLang="zh-CN" sz="2400" dirty="0"/>
          </a:p>
          <a:p>
            <a:r>
              <a:rPr lang="zh-CN" altLang="en-US" sz="2400" dirty="0" smtClean="0"/>
              <a:t>参考文献</a:t>
            </a:r>
            <a:r>
              <a:rPr lang="en-US" altLang="zh-CN" sz="2400" dirty="0" smtClean="0"/>
              <a:t>: </a:t>
            </a:r>
            <a:r>
              <a:rPr lang="en-US" altLang="zh-CN" sz="2400" dirty="0" err="1" smtClean="0"/>
              <a:t>Corbelli</a:t>
            </a:r>
            <a:r>
              <a:rPr lang="en-US" altLang="zh-CN" sz="2400" dirty="0" smtClean="0"/>
              <a:t> &amp; </a:t>
            </a:r>
            <a:r>
              <a:rPr lang="en-US" altLang="zh-CN" sz="2400" dirty="0" err="1" smtClean="0"/>
              <a:t>Salucci</a:t>
            </a:r>
            <a:r>
              <a:rPr lang="en-US" altLang="zh-CN" sz="2400" dirty="0" smtClean="0"/>
              <a:t>, 2000</a:t>
            </a:r>
            <a:endParaRPr lang="zh-CN" altLang="en-US" sz="2400" dirty="0"/>
          </a:p>
        </p:txBody>
      </p:sp>
    </p:spTree>
    <p:extLst>
      <p:ext uri="{BB962C8B-B14F-4D97-AF65-F5344CB8AC3E}">
        <p14:creationId xmlns:p14="http://schemas.microsoft.com/office/powerpoint/2010/main" val="3380817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大尺度</a:t>
            </a:r>
            <a:r>
              <a:rPr lang="zh-CN" altLang="en-US" b="1" dirty="0" smtClean="0">
                <a:latin typeface="华文宋体" panose="02010600040101010101" pitchFamily="2" charset="-122"/>
                <a:ea typeface="华文宋体" panose="02010600040101010101" pitchFamily="2" charset="-122"/>
              </a:rPr>
              <a:t>结构（</a:t>
            </a:r>
            <a:r>
              <a:rPr lang="en-US" altLang="zh-CN" b="1" dirty="0">
                <a:latin typeface="华文宋体" panose="02010600040101010101" pitchFamily="2" charset="-122"/>
                <a:ea typeface="华文宋体" panose="02010600040101010101" pitchFamily="2" charset="-122"/>
              </a:rPr>
              <a:t> Large Scale Structure </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5" name="矩形 4"/>
          <p:cNvSpPr/>
          <p:nvPr/>
        </p:nvSpPr>
        <p:spPr>
          <a:xfrm>
            <a:off x="7077807" y="1744103"/>
            <a:ext cx="4914899" cy="3416320"/>
          </a:xfrm>
          <a:prstGeom prst="rect">
            <a:avLst/>
          </a:prstGeom>
        </p:spPr>
        <p:txBody>
          <a:bodyPr wrap="square">
            <a:spAutoFit/>
          </a:bodyPr>
          <a:lstStyle/>
          <a:p>
            <a:r>
              <a:rPr lang="zh-CN" altLang="en-US" sz="2400" dirty="0" smtClean="0"/>
              <a:t>使用</a:t>
            </a:r>
            <a:r>
              <a:rPr lang="en-US" altLang="zh-CN" sz="2400" dirty="0" smtClean="0"/>
              <a:t> ~10</a:t>
            </a:r>
            <a:r>
              <a:rPr lang="en-US" altLang="zh-CN" sz="2400" baseline="30000" dirty="0" smtClean="0"/>
              <a:t>5</a:t>
            </a:r>
            <a:r>
              <a:rPr lang="en-US" altLang="zh-CN" sz="2400" dirty="0" smtClean="0"/>
              <a:t> </a:t>
            </a:r>
            <a:r>
              <a:rPr lang="zh-CN" altLang="en-US" sz="2400" dirty="0" smtClean="0"/>
              <a:t>星系测得的星系成团性</a:t>
            </a:r>
            <a:r>
              <a:rPr lang="en-US" altLang="zh-CN" sz="2400" dirty="0" smtClean="0"/>
              <a:t>(</a:t>
            </a:r>
            <a:r>
              <a:rPr lang="en-US" altLang="zh-CN" sz="2400" dirty="0" err="1" smtClean="0"/>
              <a:t>Saunder</a:t>
            </a:r>
            <a:r>
              <a:rPr lang="en-US" altLang="zh-CN" sz="2400" dirty="0" smtClean="0"/>
              <a:t> et al. 2000, Hamilton &amp; </a:t>
            </a:r>
            <a:r>
              <a:rPr lang="en-US" altLang="zh-CN" sz="2400" dirty="0" err="1" smtClean="0"/>
              <a:t>Tegmark</a:t>
            </a:r>
            <a:r>
              <a:rPr lang="en-US" altLang="zh-CN" sz="2400" dirty="0" smtClean="0"/>
              <a:t> 2001).</a:t>
            </a:r>
          </a:p>
          <a:p>
            <a:endParaRPr lang="en-US" altLang="zh-CN" sz="2400" dirty="0"/>
          </a:p>
          <a:p>
            <a:endParaRPr lang="en-US" altLang="zh-CN" sz="2400" dirty="0" smtClean="0"/>
          </a:p>
          <a:p>
            <a:r>
              <a:rPr lang="zh-CN" altLang="en-US" sz="2400" dirty="0" smtClean="0"/>
              <a:t>实线</a:t>
            </a:r>
            <a:r>
              <a:rPr lang="en-US" altLang="zh-CN" sz="2400" dirty="0" smtClean="0"/>
              <a:t>: </a:t>
            </a:r>
            <a:r>
              <a:rPr lang="zh-CN" altLang="en-US" sz="2400" dirty="0"/>
              <a:t>考虑</a:t>
            </a:r>
            <a:r>
              <a:rPr lang="zh-CN" altLang="en-US" sz="2400" dirty="0" smtClean="0"/>
              <a:t>暗物质、暗能量的理论预言</a:t>
            </a:r>
            <a:endParaRPr lang="en-US" altLang="zh-CN" sz="2400" dirty="0" smtClean="0"/>
          </a:p>
          <a:p>
            <a:endParaRPr lang="en-US" altLang="zh-CN" sz="2400" dirty="0"/>
          </a:p>
          <a:p>
            <a:r>
              <a:rPr lang="zh-CN" altLang="en-US" sz="2400" dirty="0" smtClean="0"/>
              <a:t>虚线</a:t>
            </a:r>
            <a:r>
              <a:rPr lang="en-US" altLang="zh-CN" sz="2400" dirty="0" smtClean="0"/>
              <a:t>: </a:t>
            </a:r>
            <a:r>
              <a:rPr lang="zh-CN" altLang="en-US" sz="2400" dirty="0" smtClean="0"/>
              <a:t>无暗物质的理论预言</a:t>
            </a:r>
            <a:endParaRPr lang="zh-CN" altLang="en-US" sz="2400" dirty="0"/>
          </a:p>
        </p:txBody>
      </p:sp>
      <p:pic>
        <p:nvPicPr>
          <p:cNvPr id="3" name="图片 2"/>
          <p:cNvPicPr>
            <a:picLocks noChangeAspect="1"/>
          </p:cNvPicPr>
          <p:nvPr/>
        </p:nvPicPr>
        <p:blipFill>
          <a:blip r:embed="rId2"/>
          <a:stretch>
            <a:fillRect/>
          </a:stretch>
        </p:blipFill>
        <p:spPr>
          <a:xfrm>
            <a:off x="1532791" y="1265582"/>
            <a:ext cx="5035063" cy="3790140"/>
          </a:xfrm>
          <a:prstGeom prst="rect">
            <a:avLst/>
          </a:prstGeom>
        </p:spPr>
      </p:pic>
      <p:sp>
        <p:nvSpPr>
          <p:cNvPr id="8" name="矩形 7"/>
          <p:cNvSpPr/>
          <p:nvPr/>
        </p:nvSpPr>
        <p:spPr>
          <a:xfrm rot="16200000">
            <a:off x="706316" y="2361836"/>
            <a:ext cx="2133600" cy="791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成团强度</a:t>
            </a:r>
          </a:p>
        </p:txBody>
      </p:sp>
      <p:sp>
        <p:nvSpPr>
          <p:cNvPr id="10" name="矩形 9"/>
          <p:cNvSpPr/>
          <p:nvPr/>
        </p:nvSpPr>
        <p:spPr>
          <a:xfrm>
            <a:off x="3481753" y="5038136"/>
            <a:ext cx="2133600" cy="791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2 </a:t>
            </a:r>
            <a:r>
              <a:rPr lang="el-GR" altLang="zh-CN" sz="2800" dirty="0" smtClean="0"/>
              <a:t>π</a:t>
            </a:r>
            <a:r>
              <a:rPr lang="en-US" altLang="zh-CN" sz="2800" dirty="0" smtClean="0"/>
              <a:t> / </a:t>
            </a:r>
            <a:r>
              <a:rPr lang="zh-CN" altLang="en-US" sz="2800" dirty="0" smtClean="0"/>
              <a:t>尺度</a:t>
            </a:r>
            <a:endParaRPr lang="zh-CN" altLang="en-US" sz="2800"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 y="3959529"/>
            <a:ext cx="2743195" cy="2898471"/>
          </a:xfrm>
          <a:prstGeom prst="rect">
            <a:avLst/>
          </a:prstGeom>
        </p:spPr>
      </p:pic>
    </p:spTree>
    <p:extLst>
      <p:ext uri="{BB962C8B-B14F-4D97-AF65-F5344CB8AC3E}">
        <p14:creationId xmlns:p14="http://schemas.microsoft.com/office/powerpoint/2010/main" val="139082424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引力透镜（</a:t>
            </a:r>
            <a:r>
              <a:rPr lang="en-US" altLang="zh-CN" b="1" dirty="0">
                <a:latin typeface="华文宋体" panose="02010600040101010101" pitchFamily="2" charset="-122"/>
                <a:ea typeface="华文宋体" panose="02010600040101010101" pitchFamily="2" charset="-122"/>
              </a:rPr>
              <a:t> Gravitational Lensing </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2362" y="1279211"/>
            <a:ext cx="4008121" cy="4165302"/>
          </a:xfrm>
          <a:prstGeom prst="rect">
            <a:avLst/>
          </a:prstGeom>
        </p:spPr>
      </p:pic>
      <p:sp>
        <p:nvSpPr>
          <p:cNvPr id="7" name="矩形 6"/>
          <p:cNvSpPr/>
          <p:nvPr/>
        </p:nvSpPr>
        <p:spPr>
          <a:xfrm>
            <a:off x="2451293" y="5842866"/>
            <a:ext cx="7818122" cy="954107"/>
          </a:xfrm>
          <a:prstGeom prst="rect">
            <a:avLst/>
          </a:prstGeom>
        </p:spPr>
        <p:txBody>
          <a:bodyPr wrap="square">
            <a:spAutoFit/>
          </a:bodyPr>
          <a:lstStyle/>
          <a:p>
            <a:pPr algn="ctr"/>
            <a:r>
              <a:rPr lang="zh-CN" altLang="en-US" sz="2800" dirty="0" smtClean="0"/>
              <a:t>可通过引力透镜观测推断透镜质量大小</a:t>
            </a:r>
            <a:endParaRPr lang="en-US" altLang="zh-CN" sz="2800" dirty="0" smtClean="0"/>
          </a:p>
          <a:p>
            <a:pPr algn="ctr"/>
            <a:endParaRPr lang="en-US" altLang="zh-CN" sz="28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06" y="1620518"/>
            <a:ext cx="6556131" cy="3412517"/>
          </a:xfrm>
          <a:prstGeom prst="rect">
            <a:avLst/>
          </a:prstGeom>
        </p:spPr>
      </p:pic>
    </p:spTree>
    <p:extLst>
      <p:ext uri="{BB962C8B-B14F-4D97-AF65-F5344CB8AC3E}">
        <p14:creationId xmlns:p14="http://schemas.microsoft.com/office/powerpoint/2010/main" val="40637513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子弹</a:t>
            </a:r>
            <a:r>
              <a:rPr lang="zh-CN" altLang="en-US" b="1" dirty="0" smtClean="0">
                <a:latin typeface="华文宋体" panose="02010600040101010101" pitchFamily="2" charset="-122"/>
                <a:ea typeface="华文宋体" panose="02010600040101010101" pitchFamily="2" charset="-122"/>
              </a:rPr>
              <a:t>星系团</a:t>
            </a:r>
            <a:r>
              <a:rPr lang="en-US" altLang="zh-CN" b="1" dirty="0" smtClean="0">
                <a:latin typeface="华文宋体" panose="02010600040101010101" pitchFamily="2" charset="-122"/>
                <a:ea typeface="华文宋体" panose="02010600040101010101" pitchFamily="2" charset="-122"/>
              </a:rPr>
              <a:t> </a:t>
            </a:r>
            <a:r>
              <a:rPr lang="zh-CN" altLang="en-US" b="1" dirty="0" smtClean="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 Bullet Cluster </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7" name="矩形 6"/>
          <p:cNvSpPr/>
          <p:nvPr/>
        </p:nvSpPr>
        <p:spPr>
          <a:xfrm>
            <a:off x="234902" y="5609512"/>
            <a:ext cx="6622079" cy="954107"/>
          </a:xfrm>
          <a:prstGeom prst="rect">
            <a:avLst/>
          </a:prstGeom>
        </p:spPr>
        <p:txBody>
          <a:bodyPr wrap="square">
            <a:spAutoFit/>
          </a:bodyPr>
          <a:lstStyle/>
          <a:p>
            <a:pPr algn="ctr"/>
            <a:r>
              <a:rPr lang="en-US" altLang="zh-CN" sz="2800" dirty="0" smtClean="0">
                <a:solidFill>
                  <a:srgbClr val="FF0000"/>
                </a:solidFill>
              </a:rPr>
              <a:t>Pink: X-ray image of baryonic gas </a:t>
            </a:r>
          </a:p>
          <a:p>
            <a:pPr algn="ctr"/>
            <a:r>
              <a:rPr lang="en-US" altLang="zh-CN" sz="2800" dirty="0" smtClean="0">
                <a:solidFill>
                  <a:schemeClr val="accent1">
                    <a:lumMod val="75000"/>
                  </a:schemeClr>
                </a:solidFill>
              </a:rPr>
              <a:t>Blue: mass </a:t>
            </a:r>
            <a:r>
              <a:rPr lang="en-US" altLang="zh-CN" sz="2800" dirty="0">
                <a:solidFill>
                  <a:schemeClr val="accent1">
                    <a:lumMod val="75000"/>
                  </a:schemeClr>
                </a:solidFill>
              </a:rPr>
              <a:t>distribution </a:t>
            </a:r>
            <a:r>
              <a:rPr lang="en-US" altLang="zh-CN" sz="2800" dirty="0" smtClean="0">
                <a:solidFill>
                  <a:schemeClr val="accent1">
                    <a:lumMod val="75000"/>
                  </a:schemeClr>
                </a:solidFill>
              </a:rPr>
              <a:t>from lensing </a:t>
            </a:r>
            <a:endParaRPr lang="en-US" altLang="zh-CN" sz="2800" dirty="0">
              <a:solidFill>
                <a:schemeClr val="accent1">
                  <a:lumMod val="75000"/>
                </a:schemeClr>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365373"/>
            <a:ext cx="5426036" cy="3918804"/>
          </a:xfrm>
          <a:prstGeom prst="rect">
            <a:avLst/>
          </a:prstGeom>
        </p:spPr>
      </p:pic>
      <p:sp>
        <p:nvSpPr>
          <p:cNvPr id="5" name="矩形 4"/>
          <p:cNvSpPr/>
          <p:nvPr/>
        </p:nvSpPr>
        <p:spPr>
          <a:xfrm>
            <a:off x="6856981" y="1137408"/>
            <a:ext cx="5252519" cy="5632311"/>
          </a:xfrm>
          <a:prstGeom prst="rect">
            <a:avLst/>
          </a:prstGeom>
        </p:spPr>
        <p:txBody>
          <a:bodyPr wrap="square">
            <a:spAutoFit/>
          </a:bodyPr>
          <a:lstStyle/>
          <a:p>
            <a:r>
              <a:rPr lang="zh-CN" altLang="en-US" sz="2400" dirty="0" smtClean="0"/>
              <a:t>左图：两个高速运动的星系团（</a:t>
            </a:r>
            <a:r>
              <a:rPr lang="en-US" altLang="zh-CN" sz="2400" dirty="0" smtClean="0"/>
              <a:t>~4500km/</a:t>
            </a:r>
            <a:r>
              <a:rPr lang="zh-CN" altLang="en-US" sz="2400" dirty="0" smtClean="0"/>
              <a:t>）并和。</a:t>
            </a:r>
            <a:endParaRPr lang="en-US" altLang="zh-CN" sz="2400" dirty="0" smtClean="0"/>
          </a:p>
          <a:p>
            <a:endParaRPr lang="en-US" altLang="zh-CN" sz="2400" dirty="0"/>
          </a:p>
          <a:p>
            <a:r>
              <a:rPr lang="zh-CN" altLang="en-US" sz="2400" dirty="0" smtClean="0"/>
              <a:t>有相互碰撞的热流体（发射</a:t>
            </a:r>
            <a:r>
              <a:rPr lang="en-US" altLang="zh-CN" sz="2400" dirty="0" smtClean="0"/>
              <a:t>X</a:t>
            </a:r>
            <a:r>
              <a:rPr lang="zh-CN" altLang="en-US" sz="2400" dirty="0" smtClean="0"/>
              <a:t>射线，标注为红色）因为“粘滞”而 “落后”于无碰撞的 </a:t>
            </a:r>
            <a:r>
              <a:rPr lang="en-US" altLang="zh-CN" sz="2400" dirty="0" smtClean="0"/>
              <a:t>stellar </a:t>
            </a:r>
            <a:r>
              <a:rPr lang="zh-CN" altLang="en-US" sz="2400" dirty="0" smtClean="0"/>
              <a:t>。</a:t>
            </a:r>
            <a:endParaRPr lang="en-US" altLang="zh-CN" sz="2400" dirty="0"/>
          </a:p>
          <a:p>
            <a:endParaRPr lang="en-US" altLang="zh-CN" sz="2400" dirty="0"/>
          </a:p>
          <a:p>
            <a:r>
              <a:rPr lang="zh-CN" altLang="en-US" sz="2400" dirty="0" smtClean="0"/>
              <a:t>暗物质团块质量分布（引力透镜测量，蓝色）与星系一致。</a:t>
            </a:r>
            <a:endParaRPr lang="en-US" altLang="zh-CN" sz="2400" dirty="0" smtClean="0"/>
          </a:p>
          <a:p>
            <a:endParaRPr lang="en-US" altLang="zh-CN" sz="2400" dirty="0"/>
          </a:p>
          <a:p>
            <a:r>
              <a:rPr lang="zh-CN" altLang="en-US" sz="2400" dirty="0" smtClean="0"/>
              <a:t>重子物质质量</a:t>
            </a:r>
            <a:r>
              <a:rPr lang="en-US" altLang="zh-CN" sz="2400" dirty="0" smtClean="0"/>
              <a:t>peak</a:t>
            </a:r>
            <a:r>
              <a:rPr lang="zh-CN" altLang="en-US" sz="2400" dirty="0" smtClean="0"/>
              <a:t>与所有物质质量</a:t>
            </a:r>
            <a:r>
              <a:rPr lang="en-US" altLang="zh-CN" sz="2400" dirty="0" smtClean="0"/>
              <a:t>peak</a:t>
            </a:r>
            <a:r>
              <a:rPr lang="zh-CN" altLang="en-US" sz="2400" dirty="0" smtClean="0"/>
              <a:t>差异为</a:t>
            </a:r>
            <a:r>
              <a:rPr lang="en-US" altLang="zh-CN" sz="2400" dirty="0" smtClean="0"/>
              <a:t>8 sigma</a:t>
            </a:r>
            <a:r>
              <a:rPr lang="zh-CN" altLang="en-US" sz="2400" dirty="0" smtClean="0"/>
              <a:t>。</a:t>
            </a:r>
            <a:r>
              <a:rPr lang="zh-CN" altLang="en-US" sz="2400" dirty="0"/>
              <a:t>无法</a:t>
            </a:r>
            <a:r>
              <a:rPr lang="zh-CN" altLang="en-US" sz="2400" dirty="0" smtClean="0"/>
              <a:t>被</a:t>
            </a:r>
            <a:r>
              <a:rPr lang="en-US" altLang="zh-CN" sz="2400" dirty="0" smtClean="0"/>
              <a:t>MOND </a:t>
            </a:r>
            <a:r>
              <a:rPr lang="zh-CN" altLang="en-US" sz="2400" dirty="0" smtClean="0"/>
              <a:t>等修改引力理论解释。</a:t>
            </a:r>
            <a:endParaRPr lang="en-US" altLang="zh-CN" sz="2400" dirty="0" smtClean="0"/>
          </a:p>
          <a:p>
            <a:endParaRPr lang="en-US" altLang="zh-CN" sz="2400" dirty="0" smtClean="0"/>
          </a:p>
          <a:p>
            <a:r>
              <a:rPr lang="zh-CN" altLang="en-US" sz="2400" dirty="0" smtClean="0"/>
              <a:t>说明星系团尺度上暗物质存在。</a:t>
            </a:r>
            <a:endParaRPr lang="en-US" altLang="zh-CN" sz="2400" dirty="0" smtClean="0"/>
          </a:p>
        </p:txBody>
      </p:sp>
    </p:spTree>
    <p:extLst>
      <p:ext uri="{BB962C8B-B14F-4D97-AF65-F5344CB8AC3E}">
        <p14:creationId xmlns:p14="http://schemas.microsoft.com/office/powerpoint/2010/main" val="20042905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子弹</a:t>
            </a:r>
            <a:r>
              <a:rPr lang="zh-CN" altLang="en-US" b="1" dirty="0" smtClean="0">
                <a:latin typeface="华文宋体" panose="02010600040101010101" pitchFamily="2" charset="-122"/>
                <a:ea typeface="华文宋体" panose="02010600040101010101" pitchFamily="2" charset="-122"/>
              </a:rPr>
              <a:t>星系团</a:t>
            </a:r>
            <a:r>
              <a:rPr lang="en-US" altLang="zh-CN" b="1" dirty="0" smtClean="0">
                <a:latin typeface="华文宋体" panose="02010600040101010101" pitchFamily="2" charset="-122"/>
                <a:ea typeface="华文宋体" panose="02010600040101010101" pitchFamily="2" charset="-122"/>
              </a:rPr>
              <a:t> </a:t>
            </a:r>
            <a:r>
              <a:rPr lang="zh-CN" altLang="en-US" b="1" dirty="0" smtClean="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 Bullet Cluster </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584382" y="1908422"/>
            <a:ext cx="10605286" cy="3279040"/>
          </a:xfrm>
          <a:prstGeom prst="rect">
            <a:avLst/>
          </a:prstGeom>
        </p:spPr>
      </p:pic>
      <p:sp>
        <p:nvSpPr>
          <p:cNvPr id="4" name="矩形 3"/>
          <p:cNvSpPr/>
          <p:nvPr/>
        </p:nvSpPr>
        <p:spPr>
          <a:xfrm>
            <a:off x="838200" y="6172173"/>
            <a:ext cx="5955476" cy="369332"/>
          </a:xfrm>
          <a:prstGeom prst="rect">
            <a:avLst/>
          </a:prstGeom>
        </p:spPr>
        <p:txBody>
          <a:bodyPr wrap="none">
            <a:spAutoFit/>
          </a:bodyPr>
          <a:lstStyle/>
          <a:p>
            <a:r>
              <a:rPr lang="zh-CN" altLang="en-US" dirty="0" smtClean="0">
                <a:solidFill>
                  <a:srgbClr val="000000"/>
                </a:solidFill>
                <a:latin typeface="Lucida Grande"/>
              </a:rPr>
              <a:t>来自：</a:t>
            </a:r>
            <a:r>
              <a:rPr lang="en-US" altLang="zh-CN" dirty="0" err="1" smtClean="0">
                <a:solidFill>
                  <a:srgbClr val="000000"/>
                </a:solidFill>
                <a:latin typeface="Lucida Grande"/>
              </a:rPr>
              <a:t>Clowe</a:t>
            </a:r>
            <a:r>
              <a:rPr lang="en-US" altLang="zh-CN" dirty="0" smtClean="0">
                <a:solidFill>
                  <a:srgbClr val="000000"/>
                </a:solidFill>
                <a:latin typeface="Lucida Grande"/>
              </a:rPr>
              <a:t> et al., Astrophys.J.648:L109-L113,2006</a:t>
            </a:r>
            <a:endParaRPr lang="zh-CN" altLang="en-US" dirty="0"/>
          </a:p>
        </p:txBody>
      </p:sp>
      <p:sp>
        <p:nvSpPr>
          <p:cNvPr id="8" name="矩形 7"/>
          <p:cNvSpPr/>
          <p:nvPr/>
        </p:nvSpPr>
        <p:spPr>
          <a:xfrm>
            <a:off x="849435" y="5495151"/>
            <a:ext cx="5186036" cy="646331"/>
          </a:xfrm>
          <a:prstGeom prst="rect">
            <a:avLst/>
          </a:prstGeom>
        </p:spPr>
        <p:txBody>
          <a:bodyPr wrap="none">
            <a:spAutoFit/>
          </a:bodyPr>
          <a:lstStyle/>
          <a:p>
            <a:pPr algn="ctr"/>
            <a:r>
              <a:rPr lang="zh-CN" altLang="en-US" dirty="0" smtClean="0"/>
              <a:t>光学图像。 </a:t>
            </a:r>
            <a:r>
              <a:rPr lang="en-US" altLang="zh-CN" dirty="0" smtClean="0"/>
              <a:t>Contour </a:t>
            </a:r>
            <a:r>
              <a:rPr lang="zh-CN" altLang="en-US" dirty="0" smtClean="0"/>
              <a:t>为引力透镜测得的质量</a:t>
            </a:r>
            <a:r>
              <a:rPr lang="zh-CN" altLang="en-US" dirty="0"/>
              <a:t>，</a:t>
            </a:r>
            <a:endParaRPr lang="en-US" altLang="zh-CN" dirty="0" smtClean="0"/>
          </a:p>
          <a:p>
            <a:pPr algn="ctr"/>
            <a:r>
              <a:rPr lang="en-US" altLang="zh-CN" dirty="0" smtClean="0"/>
              <a:t>+</a:t>
            </a:r>
            <a:r>
              <a:rPr lang="zh-CN" altLang="en-US" dirty="0" smtClean="0"/>
              <a:t>号为 </a:t>
            </a:r>
            <a:r>
              <a:rPr lang="en-US" altLang="zh-CN" dirty="0" smtClean="0"/>
              <a:t>X-ray </a:t>
            </a:r>
            <a:r>
              <a:rPr lang="zh-CN" altLang="en-US" dirty="0" smtClean="0"/>
              <a:t>气体质量的中心；两者偏差</a:t>
            </a:r>
            <a:r>
              <a:rPr lang="en-US" altLang="zh-CN" dirty="0" smtClean="0"/>
              <a:t>8sigma</a:t>
            </a:r>
            <a:r>
              <a:rPr lang="zh-CN" altLang="en-US" dirty="0" smtClean="0"/>
              <a:t>。</a:t>
            </a:r>
            <a:endParaRPr lang="zh-CN" altLang="en-US" dirty="0"/>
          </a:p>
        </p:txBody>
      </p:sp>
      <p:sp>
        <p:nvSpPr>
          <p:cNvPr id="9" name="矩形 8"/>
          <p:cNvSpPr/>
          <p:nvPr/>
        </p:nvSpPr>
        <p:spPr>
          <a:xfrm>
            <a:off x="7912294" y="5495151"/>
            <a:ext cx="734496" cy="369332"/>
          </a:xfrm>
          <a:prstGeom prst="rect">
            <a:avLst/>
          </a:prstGeom>
        </p:spPr>
        <p:txBody>
          <a:bodyPr wrap="none">
            <a:spAutoFit/>
          </a:bodyPr>
          <a:lstStyle/>
          <a:p>
            <a:r>
              <a:rPr lang="en-US" altLang="zh-CN" dirty="0" smtClean="0"/>
              <a:t>X-ray</a:t>
            </a:r>
            <a:endParaRPr lang="zh-CN" altLang="en-US" dirty="0"/>
          </a:p>
        </p:txBody>
      </p:sp>
    </p:spTree>
    <p:extLst>
      <p:ext uri="{BB962C8B-B14F-4D97-AF65-F5344CB8AC3E}">
        <p14:creationId xmlns:p14="http://schemas.microsoft.com/office/powerpoint/2010/main" val="26624704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09700" y="1556239"/>
            <a:ext cx="9144000" cy="1355848"/>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1.5.2</a:t>
            </a:r>
            <a:r>
              <a:rPr lang="zh-CN" altLang="en-US" b="1" dirty="0">
                <a:latin typeface="华文宋体" panose="02010600040101010101" pitchFamily="2" charset="-122"/>
                <a:ea typeface="华文宋体" panose="02010600040101010101" pitchFamily="2" charset="-122"/>
              </a:rPr>
              <a:t>暗</a:t>
            </a:r>
            <a:r>
              <a:rPr lang="zh-CN" altLang="en-US" b="1" dirty="0" smtClean="0">
                <a:latin typeface="华文宋体" panose="02010600040101010101" pitchFamily="2" charset="-122"/>
                <a:ea typeface="华文宋体" panose="02010600040101010101" pitchFamily="2" charset="-122"/>
              </a:rPr>
              <a:t>能量</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Dark Energy </a:t>
            </a:r>
            <a:endParaRPr lang="zh-CN" altLang="en-US" b="1" dirty="0">
              <a:latin typeface="华文宋体" panose="02010600040101010101" pitchFamily="2" charset="-122"/>
              <a:ea typeface="华文宋体" panose="02010600040101010101" pitchFamily="2" charset="-122"/>
            </a:endParaRPr>
          </a:p>
        </p:txBody>
      </p:sp>
      <p:pic>
        <p:nvPicPr>
          <p:cNvPr id="8" name="Picture 3" descr="SNe 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281617" y="3789070"/>
            <a:ext cx="3874564" cy="2723051"/>
          </a:xfrm>
          <a:prstGeom prst="rect">
            <a:avLst/>
          </a:prstGeom>
          <a:noFill/>
          <a:ln/>
        </p:spPr>
      </p:pic>
      <p:pic>
        <p:nvPicPr>
          <p:cNvPr id="5" name="图片 4"/>
          <p:cNvPicPr>
            <a:picLocks noChangeAspect="1"/>
          </p:cNvPicPr>
          <p:nvPr/>
        </p:nvPicPr>
        <p:blipFill>
          <a:blip r:embed="rId3"/>
          <a:stretch>
            <a:fillRect/>
          </a:stretch>
        </p:blipFill>
        <p:spPr>
          <a:xfrm>
            <a:off x="1409700" y="3715339"/>
            <a:ext cx="4267570" cy="2796782"/>
          </a:xfrm>
          <a:prstGeom prst="rect">
            <a:avLst/>
          </a:prstGeom>
        </p:spPr>
      </p:pic>
    </p:spTree>
    <p:extLst>
      <p:ext uri="{BB962C8B-B14F-4D97-AF65-F5344CB8AC3E}">
        <p14:creationId xmlns:p14="http://schemas.microsoft.com/office/powerpoint/2010/main" val="278181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哈勃观测结果简介</a:t>
            </a:r>
            <a:endParaRPr lang="zh-CN" altLang="en-US" b="1" dirty="0">
              <a:latin typeface="华文宋体" panose="02010600040101010101" pitchFamily="2" charset="-122"/>
              <a:ea typeface="华文宋体" panose="02010600040101010101" pitchFamily="2" charset="-122"/>
            </a:endParaRPr>
          </a:p>
        </p:txBody>
      </p:sp>
      <p:sp>
        <p:nvSpPr>
          <p:cNvPr id="6" name="矩形 5"/>
          <p:cNvSpPr/>
          <p:nvPr/>
        </p:nvSpPr>
        <p:spPr>
          <a:xfrm>
            <a:off x="1099038" y="660027"/>
            <a:ext cx="9970477" cy="5853910"/>
          </a:xfrm>
          <a:prstGeom prst="rect">
            <a:avLst/>
          </a:prstGeom>
        </p:spPr>
        <p:txBody>
          <a:bodyPr wrap="square">
            <a:spAutoFit/>
          </a:bodyPr>
          <a:lstStyle/>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哈勃本人绘制地距离</a:t>
            </a:r>
            <a:r>
              <a:rPr lang="en-US" altLang="zh-CN" sz="2400" dirty="0" smtClean="0">
                <a:latin typeface="华文宋体" panose="02010600040101010101" pitchFamily="2" charset="-122"/>
                <a:ea typeface="华文宋体" panose="02010600040101010101" pitchFamily="2" charset="-122"/>
              </a:rPr>
              <a:t>-</a:t>
            </a:r>
            <a:r>
              <a:rPr lang="zh-CN" altLang="en-US" sz="2400" dirty="0" smtClean="0">
                <a:latin typeface="华文宋体" panose="02010600040101010101" pitchFamily="2" charset="-122"/>
                <a:ea typeface="华文宋体" panose="02010600040101010101" pitchFamily="2" charset="-122"/>
              </a:rPr>
              <a:t>退行速度图中，测定红移并估算出距离地星系有</a:t>
            </a:r>
            <a:r>
              <a:rPr lang="en-US" altLang="zh-CN" sz="2400" dirty="0" smtClean="0">
                <a:latin typeface="华文宋体" panose="02010600040101010101" pitchFamily="2" charset="-122"/>
                <a:ea typeface="华文宋体" panose="02010600040101010101" pitchFamily="2" charset="-122"/>
              </a:rPr>
              <a:t>46</a:t>
            </a:r>
            <a:r>
              <a:rPr lang="zh-CN" altLang="en-US" sz="2400" dirty="0" smtClean="0">
                <a:latin typeface="华文宋体" panose="02010600040101010101" pitchFamily="2" charset="-122"/>
                <a:ea typeface="华文宋体" panose="02010600040101010101" pitchFamily="2" charset="-122"/>
              </a:rPr>
              <a:t>个。最大红移量为 </a:t>
            </a:r>
            <a:r>
              <a:rPr lang="en-US" altLang="zh-CN" sz="2400" dirty="0" smtClean="0">
                <a:latin typeface="华文宋体" panose="02010600040101010101" pitchFamily="2" charset="-122"/>
                <a:ea typeface="华文宋体" panose="02010600040101010101" pitchFamily="2" charset="-122"/>
              </a:rPr>
              <a:t>0.004</a:t>
            </a:r>
            <a:r>
              <a:rPr lang="zh-CN" altLang="en-US" sz="2400" dirty="0" smtClean="0">
                <a:latin typeface="华文宋体" panose="02010600040101010101" pitchFamily="2" charset="-122"/>
                <a:ea typeface="华文宋体" panose="02010600040101010101" pitchFamily="2" charset="-122"/>
              </a:rPr>
              <a:t>。</a:t>
            </a: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哈勃地距离测量由严重错误。例如，利用周期变星测距，尚不知道不同类型周期变星的周期</a:t>
            </a:r>
            <a:r>
              <a:rPr lang="en-US" altLang="zh-CN" sz="2400" dirty="0" smtClean="0">
                <a:latin typeface="华文宋体" panose="02010600040101010101" pitchFamily="2" charset="-122"/>
                <a:ea typeface="华文宋体" panose="02010600040101010101" pitchFamily="2" charset="-122"/>
              </a:rPr>
              <a:t>-</a:t>
            </a:r>
            <a:r>
              <a:rPr lang="zh-CN" altLang="en-US" sz="2400" dirty="0" smtClean="0">
                <a:latin typeface="华文宋体" panose="02010600040101010101" pitchFamily="2" charset="-122"/>
                <a:ea typeface="华文宋体" panose="02010600040101010101" pitchFamily="2" charset="-122"/>
              </a:rPr>
              <a:t>光度关系有差别。某些星系采用最亮恒星来测定距离，但哈勃错误地把一些热星云当作了恒星。因此他定出的 哈勃常数偏大（</a:t>
            </a:r>
            <a:r>
              <a:rPr lang="en-US" altLang="zh-CN" sz="2400" dirty="0" smtClean="0">
                <a:latin typeface="华文宋体" panose="02010600040101010101" pitchFamily="2" charset="-122"/>
                <a:ea typeface="华文宋体" panose="02010600040101010101" pitchFamily="2" charset="-122"/>
              </a:rPr>
              <a:t>500 km/s/</a:t>
            </a:r>
            <a:r>
              <a:rPr lang="en-US" altLang="zh-CN" sz="2400" dirty="0" err="1" smtClean="0">
                <a:latin typeface="华文宋体" panose="02010600040101010101" pitchFamily="2" charset="-122"/>
                <a:ea typeface="华文宋体" panose="02010600040101010101" pitchFamily="2" charset="-122"/>
              </a:rPr>
              <a:t>Mpc</a:t>
            </a:r>
            <a:r>
              <a:rPr lang="zh-CN" altLang="en-US" sz="2400" dirty="0" smtClean="0">
                <a:latin typeface="华文宋体" panose="02010600040101010101" pitchFamily="2" charset="-122"/>
                <a:ea typeface="华文宋体" panose="02010600040101010101" pitchFamily="2" charset="-122"/>
              </a:rPr>
              <a:t>）；目前测定结果在</a:t>
            </a:r>
            <a:r>
              <a:rPr lang="en-US" altLang="zh-CN" sz="2400" dirty="0" smtClean="0">
                <a:latin typeface="华文宋体" panose="02010600040101010101" pitchFamily="2" charset="-122"/>
                <a:ea typeface="华文宋体" panose="02010600040101010101" pitchFamily="2" charset="-122"/>
              </a:rPr>
              <a:t>70km/s/</a:t>
            </a:r>
            <a:r>
              <a:rPr lang="en-US" altLang="zh-CN" sz="2400" dirty="0" err="1" smtClean="0">
                <a:latin typeface="华文宋体" panose="02010600040101010101" pitchFamily="2" charset="-122"/>
                <a:ea typeface="华文宋体" panose="02010600040101010101" pitchFamily="2" charset="-122"/>
              </a:rPr>
              <a:t>Mpc</a:t>
            </a:r>
            <a:r>
              <a:rPr lang="zh-CN" altLang="en-US" sz="2400" dirty="0" smtClean="0">
                <a:latin typeface="华文宋体" panose="02010600040101010101" pitchFamily="2" charset="-122"/>
                <a:ea typeface="华文宋体" panose="02010600040101010101" pitchFamily="2" charset="-122"/>
              </a:rPr>
              <a:t>左右。</a:t>
            </a:r>
            <a:endParaRPr lang="en-US" altLang="zh-CN" sz="2400" dirty="0" smtClean="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3"/>
          <a:stretch>
            <a:fillRect/>
          </a:stretch>
        </p:blipFill>
        <p:spPr>
          <a:xfrm>
            <a:off x="3718364" y="1215888"/>
            <a:ext cx="4526672" cy="2034716"/>
          </a:xfrm>
          <a:prstGeom prst="rect">
            <a:avLst/>
          </a:prstGeom>
        </p:spPr>
      </p:pic>
    </p:spTree>
    <p:extLst>
      <p:ext uri="{BB962C8B-B14F-4D97-AF65-F5344CB8AC3E}">
        <p14:creationId xmlns:p14="http://schemas.microsoft.com/office/powerpoint/2010/main" val="4144588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暗能量简介</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43707" y="1690688"/>
            <a:ext cx="7250724" cy="5262979"/>
          </a:xfrm>
          <a:prstGeom prst="rect">
            <a:avLst/>
          </a:prstGeom>
        </p:spPr>
        <p:txBody>
          <a:bodyPr wrap="square">
            <a:spAutoFit/>
          </a:bodyPr>
          <a:lstStyle/>
          <a:p>
            <a:r>
              <a:rPr lang="zh-CN" altLang="en-US" sz="2800" dirty="0" smtClean="0">
                <a:latin typeface="华文宋体" panose="02010600040101010101" pitchFamily="2" charset="-122"/>
                <a:ea typeface="华文宋体" panose="02010600040101010101" pitchFamily="2" charset="-122"/>
              </a:rPr>
              <a:t>占宇宙总能量 </a:t>
            </a:r>
            <a:r>
              <a:rPr lang="en-US" altLang="zh-CN" sz="2800" dirty="0" smtClean="0">
                <a:latin typeface="华文宋体" panose="02010600040101010101" pitchFamily="2" charset="-122"/>
                <a:ea typeface="华文宋体" panose="02010600040101010101" pitchFamily="2" charset="-122"/>
              </a:rPr>
              <a:t>~70% </a:t>
            </a:r>
          </a:p>
          <a:p>
            <a:r>
              <a:rPr lang="zh-CN" altLang="en-US" sz="2800" dirty="0" smtClean="0">
                <a:latin typeface="华文宋体" panose="02010600040101010101" pitchFamily="2" charset="-122"/>
                <a:ea typeface="华文宋体" panose="02010600040101010101" pitchFamily="2" charset="-122"/>
              </a:rPr>
              <a:t>不成团</a:t>
            </a:r>
            <a:endParaRPr lang="en-US" altLang="zh-CN" sz="2800" dirty="0" smtClean="0">
              <a:latin typeface="华文宋体" panose="02010600040101010101" pitchFamily="2" charset="-122"/>
              <a:ea typeface="华文宋体" panose="02010600040101010101" pitchFamily="2" charset="-122"/>
            </a:endParaRPr>
          </a:p>
          <a:p>
            <a:r>
              <a:rPr lang="zh-CN" altLang="en-US" sz="2800" dirty="0" smtClean="0">
                <a:latin typeface="华文宋体" panose="02010600040101010101" pitchFamily="2" charset="-122"/>
                <a:ea typeface="华文宋体" panose="02010600040101010101" pitchFamily="2" charset="-122"/>
              </a:rPr>
              <a:t>排斥力（负引力）</a:t>
            </a:r>
            <a:endParaRPr lang="en-US" altLang="zh-CN" sz="2800" dirty="0" smtClean="0">
              <a:latin typeface="华文宋体" panose="02010600040101010101" pitchFamily="2" charset="-122"/>
              <a:ea typeface="华文宋体" panose="02010600040101010101" pitchFamily="2" charset="-122"/>
            </a:endParaRPr>
          </a:p>
          <a:p>
            <a:r>
              <a:rPr lang="zh-CN" altLang="en-US" sz="2800" dirty="0" smtClean="0">
                <a:latin typeface="华文宋体" panose="02010600040101010101" pitchFamily="2" charset="-122"/>
                <a:ea typeface="华文宋体" panose="02010600040101010101" pitchFamily="2" charset="-122"/>
              </a:rPr>
              <a:t>推动宇宙加速膨胀</a:t>
            </a:r>
            <a:endParaRPr lang="en-US" altLang="zh-CN" sz="2800" dirty="0" smtClean="0">
              <a:latin typeface="华文宋体" panose="02010600040101010101" pitchFamily="2" charset="-122"/>
              <a:ea typeface="华文宋体" panose="02010600040101010101" pitchFamily="2" charset="-122"/>
            </a:endParaRPr>
          </a:p>
          <a:p>
            <a:endParaRPr lang="en-US" altLang="zh-CN" sz="2800" dirty="0">
              <a:latin typeface="华文宋体" panose="02010600040101010101" pitchFamily="2" charset="-122"/>
              <a:ea typeface="华文宋体" panose="02010600040101010101" pitchFamily="2" charset="-122"/>
            </a:endParaRPr>
          </a:p>
          <a:p>
            <a:r>
              <a:rPr lang="zh-CN" altLang="en-US" sz="2800" dirty="0" smtClean="0">
                <a:latin typeface="华文宋体" panose="02010600040101010101" pitchFamily="2" charset="-122"/>
                <a:ea typeface="华文宋体" panose="02010600040101010101" pitchFamily="2" charset="-122"/>
              </a:rPr>
              <a:t>观测证据：</a:t>
            </a:r>
            <a:endParaRPr lang="en-US" altLang="zh-CN" sz="2800" dirty="0" smtClean="0">
              <a:latin typeface="华文宋体" panose="02010600040101010101" pitchFamily="2" charset="-122"/>
              <a:ea typeface="华文宋体" panose="02010600040101010101" pitchFamily="2" charset="-122"/>
            </a:endParaRPr>
          </a:p>
          <a:p>
            <a:r>
              <a:rPr lang="en-US" altLang="zh-CN" sz="2800" dirty="0">
                <a:latin typeface="华文宋体" panose="02010600040101010101" pitchFamily="2" charset="-122"/>
                <a:ea typeface="华文宋体" panose="02010600040101010101" pitchFamily="2" charset="-122"/>
              </a:rPr>
              <a:t>	</a:t>
            </a:r>
            <a:r>
              <a:rPr lang="en-US" altLang="zh-CN" sz="2800" dirty="0" err="1" smtClean="0">
                <a:latin typeface="华文宋体" panose="02010600040101010101" pitchFamily="2" charset="-122"/>
                <a:ea typeface="华文宋体" panose="02010600040101010101" pitchFamily="2" charset="-122"/>
              </a:rPr>
              <a:t>Ia</a:t>
            </a:r>
            <a:r>
              <a:rPr lang="zh-CN" altLang="en-US" sz="2800" dirty="0" smtClean="0">
                <a:latin typeface="华文宋体" panose="02010600040101010101" pitchFamily="2" charset="-122"/>
                <a:ea typeface="华文宋体" panose="02010600040101010101" pitchFamily="2" charset="-122"/>
              </a:rPr>
              <a:t>型超新星</a:t>
            </a:r>
            <a:r>
              <a:rPr lang="en-US" altLang="zh-CN" sz="2800" dirty="0">
                <a:latin typeface="华文宋体" panose="02010600040101010101" pitchFamily="2" charset="-122"/>
                <a:ea typeface="华文宋体" panose="02010600040101010101" pitchFamily="2" charset="-122"/>
              </a:rPr>
              <a:t> (</a:t>
            </a:r>
            <a:r>
              <a:rPr lang="en-US" altLang="zh-CN" sz="2800" dirty="0" err="1" smtClean="0">
                <a:latin typeface="华文宋体" panose="02010600040101010101" pitchFamily="2" charset="-122"/>
                <a:ea typeface="华文宋体" panose="02010600040101010101" pitchFamily="2" charset="-122"/>
              </a:rPr>
              <a:t>SNIa</a:t>
            </a:r>
            <a:r>
              <a:rPr lang="en-US" altLang="zh-CN" sz="2800" dirty="0" smtClean="0">
                <a:latin typeface="华文宋体" panose="02010600040101010101" pitchFamily="2" charset="-122"/>
                <a:ea typeface="华文宋体" panose="02010600040101010101" pitchFamily="2" charset="-122"/>
              </a:rPr>
              <a:t>, </a:t>
            </a:r>
          </a:p>
          <a:p>
            <a:r>
              <a:rPr lang="en-US" altLang="zh-CN" sz="2800" dirty="0">
                <a:latin typeface="华文宋体" panose="02010600040101010101" pitchFamily="2" charset="-122"/>
                <a:ea typeface="华文宋体" panose="02010600040101010101" pitchFamily="2" charset="-122"/>
              </a:rPr>
              <a:t>	</a:t>
            </a:r>
            <a:r>
              <a:rPr lang="en-US" altLang="zh-CN" sz="2800" dirty="0" smtClean="0">
                <a:latin typeface="华文宋体" panose="02010600040101010101" pitchFamily="2" charset="-122"/>
                <a:ea typeface="华文宋体" panose="02010600040101010101" pitchFamily="2" charset="-122"/>
              </a:rPr>
              <a:t>	detection: 1998. </a:t>
            </a:r>
          </a:p>
          <a:p>
            <a:r>
              <a:rPr lang="en-US" altLang="zh-CN" sz="2800" dirty="0">
                <a:latin typeface="华文宋体" panose="02010600040101010101" pitchFamily="2" charset="-122"/>
                <a:ea typeface="华文宋体" panose="02010600040101010101" pitchFamily="2" charset="-122"/>
              </a:rPr>
              <a:t>	</a:t>
            </a:r>
            <a:r>
              <a:rPr lang="en-US" altLang="zh-CN" sz="2800" dirty="0" smtClean="0">
                <a:latin typeface="华文宋体" panose="02010600040101010101" pitchFamily="2" charset="-122"/>
                <a:ea typeface="华文宋体" panose="02010600040101010101" pitchFamily="2" charset="-122"/>
              </a:rPr>
              <a:t>	2011 Nobel Prize)</a:t>
            </a:r>
          </a:p>
          <a:p>
            <a:r>
              <a:rPr lang="en-US" altLang="zh-CN" sz="2800" dirty="0">
                <a:latin typeface="华文宋体" panose="02010600040101010101" pitchFamily="2" charset="-122"/>
                <a:ea typeface="华文宋体" panose="02010600040101010101" pitchFamily="2" charset="-122"/>
              </a:rPr>
              <a:t>	</a:t>
            </a:r>
            <a:r>
              <a:rPr lang="zh-CN" altLang="en-US" sz="2800" dirty="0" smtClean="0">
                <a:latin typeface="华文宋体" panose="02010600040101010101" pitchFamily="2" charset="-122"/>
                <a:ea typeface="华文宋体" panose="02010600040101010101" pitchFamily="2" charset="-122"/>
              </a:rPr>
              <a:t>重子声学震荡（</a:t>
            </a:r>
            <a:r>
              <a:rPr lang="en-US" altLang="zh-CN" sz="2800" dirty="0" smtClean="0">
                <a:latin typeface="华文宋体" panose="02010600040101010101" pitchFamily="2" charset="-122"/>
                <a:ea typeface="华文宋体" panose="02010600040101010101" pitchFamily="2" charset="-122"/>
              </a:rPr>
              <a:t>BAO</a:t>
            </a:r>
            <a:r>
              <a:rPr lang="zh-CN" altLang="en-US" sz="2800" dirty="0" smtClean="0">
                <a:latin typeface="华文宋体" panose="02010600040101010101" pitchFamily="2" charset="-122"/>
                <a:ea typeface="华文宋体" panose="02010600040101010101" pitchFamily="2" charset="-122"/>
              </a:rPr>
              <a:t>）</a:t>
            </a:r>
            <a:endParaRPr lang="en-US" altLang="zh-CN" sz="2800" dirty="0" smtClean="0">
              <a:latin typeface="华文宋体" panose="02010600040101010101" pitchFamily="2" charset="-122"/>
              <a:ea typeface="华文宋体" panose="02010600040101010101" pitchFamily="2" charset="-122"/>
            </a:endParaRPr>
          </a:p>
          <a:p>
            <a:r>
              <a:rPr lang="en-US" altLang="zh-CN" sz="2800" dirty="0">
                <a:latin typeface="华文宋体" panose="02010600040101010101" pitchFamily="2" charset="-122"/>
                <a:ea typeface="华文宋体" panose="02010600040101010101" pitchFamily="2" charset="-122"/>
              </a:rPr>
              <a:t>	</a:t>
            </a:r>
            <a:r>
              <a:rPr lang="zh-CN" altLang="en-US" sz="2800" dirty="0" smtClean="0">
                <a:latin typeface="华文宋体" panose="02010600040101010101" pitchFamily="2" charset="-122"/>
                <a:ea typeface="华文宋体" panose="02010600040101010101" pitchFamily="2" charset="-122"/>
              </a:rPr>
              <a:t>弱引力透镜（</a:t>
            </a:r>
            <a:r>
              <a:rPr lang="en-US" altLang="zh-CN" sz="2800" dirty="0" smtClean="0">
                <a:latin typeface="华文宋体" panose="02010600040101010101" pitchFamily="2" charset="-122"/>
                <a:ea typeface="华文宋体" panose="02010600040101010101" pitchFamily="2" charset="-122"/>
              </a:rPr>
              <a:t>Weak lensing</a:t>
            </a:r>
            <a:r>
              <a:rPr lang="zh-CN" altLang="en-US" sz="2800" dirty="0" smtClean="0">
                <a:latin typeface="华文宋体" panose="02010600040101010101" pitchFamily="2" charset="-122"/>
                <a:ea typeface="华文宋体" panose="02010600040101010101" pitchFamily="2" charset="-122"/>
              </a:rPr>
              <a:t>）</a:t>
            </a:r>
            <a:endParaRPr lang="en-US" altLang="zh-CN" sz="2800" dirty="0" smtClean="0">
              <a:latin typeface="华文宋体" panose="02010600040101010101" pitchFamily="2" charset="-122"/>
              <a:ea typeface="华文宋体" panose="02010600040101010101" pitchFamily="2" charset="-122"/>
            </a:endParaRPr>
          </a:p>
          <a:p>
            <a:r>
              <a:rPr lang="en-US" altLang="zh-CN" sz="2800" dirty="0">
                <a:latin typeface="华文宋体" panose="02010600040101010101" pitchFamily="2" charset="-122"/>
                <a:ea typeface="华文宋体" panose="02010600040101010101" pitchFamily="2" charset="-122"/>
              </a:rPr>
              <a:t>	</a:t>
            </a:r>
            <a:r>
              <a:rPr lang="en-US" altLang="zh-CN" sz="2800" dirty="0" smtClean="0">
                <a:latin typeface="华文宋体" panose="02010600040101010101" pitchFamily="2" charset="-122"/>
                <a:ea typeface="华文宋体" panose="02010600040101010101" pitchFamily="2" charset="-122"/>
              </a:rPr>
              <a:t>…</a:t>
            </a:r>
            <a:endParaRPr lang="zh-CN" altLang="en-US" sz="2800" dirty="0">
              <a:latin typeface="华文宋体" panose="02010600040101010101" pitchFamily="2" charset="-122"/>
              <a:ea typeface="华文宋体" panose="02010600040101010101" pitchFamily="2"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050" y="1579370"/>
            <a:ext cx="5274389" cy="4746950"/>
          </a:xfrm>
          <a:prstGeom prst="rect">
            <a:avLst/>
          </a:prstGeom>
        </p:spPr>
      </p:pic>
    </p:spTree>
    <p:extLst>
      <p:ext uri="{BB962C8B-B14F-4D97-AF65-F5344CB8AC3E}">
        <p14:creationId xmlns:p14="http://schemas.microsoft.com/office/powerpoint/2010/main" val="399950658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1772109" y="188913"/>
            <a:ext cx="59458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i="1" dirty="0">
                <a:solidFill>
                  <a:schemeClr val="bg1"/>
                </a:solidFill>
                <a:latin typeface="Times New Roman" panose="02020603050405020304" pitchFamily="18" charset="0"/>
                <a:cs typeface="Times New Roman" panose="02020603050405020304" pitchFamily="18" charset="0"/>
              </a:rPr>
              <a:t>The history of our universe</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513" y="1125538"/>
            <a:ext cx="9072562"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4"/>
          <p:cNvSpPr>
            <a:spLocks noChangeArrowheads="1"/>
          </p:cNvSpPr>
          <p:nvPr/>
        </p:nvSpPr>
        <p:spPr bwMode="auto">
          <a:xfrm>
            <a:off x="3505200" y="1198564"/>
            <a:ext cx="431800" cy="5616575"/>
          </a:xfrm>
          <a:prstGeom prst="rect">
            <a:avLst/>
          </a:prstGeom>
          <a:solidFill>
            <a:schemeClr val="tx1">
              <a:alpha val="20000"/>
            </a:schemeClr>
          </a:solidFill>
          <a:ln w="38100" cmpd="sng">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ko-KR" altLang="en-US"/>
          </a:p>
        </p:txBody>
      </p:sp>
      <p:sp>
        <p:nvSpPr>
          <p:cNvPr id="21509" name="Oval 5"/>
          <p:cNvSpPr>
            <a:spLocks noChangeArrowheads="1"/>
          </p:cNvSpPr>
          <p:nvPr/>
        </p:nvSpPr>
        <p:spPr bwMode="auto">
          <a:xfrm>
            <a:off x="1847851" y="2133600"/>
            <a:ext cx="1800225" cy="4032250"/>
          </a:xfrm>
          <a:prstGeom prst="ellipse">
            <a:avLst/>
          </a:prstGeom>
          <a:solidFill>
            <a:schemeClr val="tx1">
              <a:alpha val="20000"/>
            </a:schemeClr>
          </a:solidFill>
          <a:ln w="38100" cmpd="sng">
            <a:solidFill>
              <a:schemeClr val="bg1">
                <a:lumMod val="95000"/>
              </a:schemeClr>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dirty="0">
              <a:solidFill>
                <a:schemeClr val="bg1"/>
              </a:solidFill>
            </a:endParaRPr>
          </a:p>
          <a:p>
            <a:pPr algn="ctr" eaLnBrk="1" hangingPunct="1"/>
            <a:endParaRPr lang="zh-CN" altLang="en-US" sz="2000" dirty="0">
              <a:solidFill>
                <a:schemeClr val="bg1"/>
              </a:solidFill>
            </a:endParaRPr>
          </a:p>
          <a:p>
            <a:pPr algn="ctr" eaLnBrk="1" hangingPunct="1"/>
            <a:endParaRPr lang="zh-CN" altLang="en-US" sz="2000" dirty="0">
              <a:solidFill>
                <a:schemeClr val="bg1"/>
              </a:solidFill>
            </a:endParaRPr>
          </a:p>
          <a:p>
            <a:pPr algn="ctr" eaLnBrk="1" hangingPunct="1"/>
            <a:endParaRPr lang="zh-CN" altLang="en-US" sz="2000" dirty="0">
              <a:solidFill>
                <a:schemeClr val="bg1"/>
              </a:solidFill>
            </a:endParaRPr>
          </a:p>
          <a:p>
            <a:pPr algn="ctr" eaLnBrk="1" hangingPunct="1"/>
            <a:endParaRPr lang="zh-CN" altLang="en-US" sz="2000" dirty="0">
              <a:solidFill>
                <a:schemeClr val="bg1"/>
              </a:solidFill>
            </a:endParaRPr>
          </a:p>
          <a:p>
            <a:pPr algn="ctr" eaLnBrk="1" hangingPunct="1"/>
            <a:endParaRPr lang="zh-CN" altLang="en-US" sz="2000" dirty="0">
              <a:solidFill>
                <a:schemeClr val="bg1"/>
              </a:solidFill>
            </a:endParaRPr>
          </a:p>
          <a:p>
            <a:pPr algn="ctr" eaLnBrk="1" hangingPunct="1"/>
            <a:r>
              <a:rPr lang="zh-CN" altLang="en-US" sz="2000" dirty="0">
                <a:solidFill>
                  <a:schemeClr val="bg1"/>
                </a:solidFill>
              </a:rPr>
              <a:t>Our universe</a:t>
            </a:r>
          </a:p>
          <a:p>
            <a:pPr algn="ctr" eaLnBrk="1" hangingPunct="1"/>
            <a:r>
              <a:rPr lang="zh-CN" altLang="en-US" sz="2000" dirty="0">
                <a:solidFill>
                  <a:schemeClr val="bg1"/>
                </a:solidFill>
              </a:rPr>
              <a:t>was born:</a:t>
            </a:r>
            <a:endParaRPr lang="ko-KR" altLang="en-US" sz="2000" dirty="0">
              <a:solidFill>
                <a:schemeClr val="bg1"/>
              </a:solidFill>
            </a:endParaRPr>
          </a:p>
          <a:p>
            <a:pPr algn="ctr" eaLnBrk="1" hangingPunct="1"/>
            <a:r>
              <a:rPr lang="zh-CN" altLang="en-US" sz="2000" dirty="0">
                <a:solidFill>
                  <a:schemeClr val="bg1"/>
                </a:solidFill>
              </a:rPr>
              <a:t>Big Bang,</a:t>
            </a:r>
          </a:p>
          <a:p>
            <a:pPr algn="ctr" eaLnBrk="1" hangingPunct="1"/>
            <a:r>
              <a:rPr lang="zh-CN" altLang="en-US" sz="2000" dirty="0">
                <a:solidFill>
                  <a:schemeClr val="bg1"/>
                </a:solidFill>
              </a:rPr>
              <a:t>Inflation</a:t>
            </a:r>
          </a:p>
          <a:p>
            <a:pPr algn="ctr" eaLnBrk="1" hangingPunct="1"/>
            <a:r>
              <a:rPr lang="zh-CN" altLang="en-US" sz="2000" dirty="0">
                <a:solidFill>
                  <a:schemeClr val="bg1"/>
                </a:solidFill>
              </a:rPr>
              <a:t>....</a:t>
            </a:r>
            <a:endParaRPr lang="ko-KR" altLang="en-US" sz="2000" dirty="0">
              <a:solidFill>
                <a:schemeClr val="bg1"/>
              </a:solidFill>
            </a:endParaRPr>
          </a:p>
        </p:txBody>
      </p:sp>
      <p:sp>
        <p:nvSpPr>
          <p:cNvPr id="21510" name="Rectangle 6"/>
          <p:cNvSpPr>
            <a:spLocks noChangeArrowheads="1"/>
          </p:cNvSpPr>
          <p:nvPr/>
        </p:nvSpPr>
        <p:spPr bwMode="auto">
          <a:xfrm>
            <a:off x="1847851" y="116682"/>
            <a:ext cx="2235200" cy="1512887"/>
          </a:xfrm>
          <a:prstGeom prst="rect">
            <a:avLst/>
          </a:prstGeom>
          <a:solidFill>
            <a:schemeClr val="bg1">
              <a:alpha val="70000"/>
            </a:schemeClr>
          </a:solidFill>
          <a:ln w="25400" cmpd="sng">
            <a:solidFill>
              <a:schemeClr va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hlink"/>
                </a:solidFill>
              </a:rPr>
              <a:t>Radiation </a:t>
            </a:r>
          </a:p>
          <a:p>
            <a:pPr algn="ctr" eaLnBrk="1" hangingPunct="1"/>
            <a:r>
              <a:rPr lang="zh-CN" altLang="en-US" sz="2000" b="1" dirty="0">
                <a:solidFill>
                  <a:schemeClr val="hlink"/>
                </a:solidFill>
              </a:rPr>
              <a:t>Dominates to  </a:t>
            </a:r>
          </a:p>
          <a:p>
            <a:pPr algn="ctr" eaLnBrk="1" hangingPunct="1"/>
            <a:r>
              <a:rPr lang="zh-CN" altLang="en-US" sz="2000" b="1" dirty="0">
                <a:solidFill>
                  <a:schemeClr val="hlink"/>
                </a:solidFill>
              </a:rPr>
              <a:t>Matter Dominates </a:t>
            </a:r>
          </a:p>
          <a:p>
            <a:pPr algn="ctr" eaLnBrk="1" hangingPunct="1"/>
            <a:r>
              <a:rPr lang="zh-CN" altLang="en-US" sz="2000" b="1" dirty="0">
                <a:solidFill>
                  <a:schemeClr val="hlink"/>
                </a:solidFill>
              </a:rPr>
              <a:t>&amp; Emit of CMB</a:t>
            </a:r>
            <a:endParaRPr lang="ko-KR" altLang="en-US" sz="2000" b="1" dirty="0">
              <a:solidFill>
                <a:schemeClr val="hlink"/>
              </a:solidFill>
            </a:endParaRPr>
          </a:p>
        </p:txBody>
      </p:sp>
      <p:sp>
        <p:nvSpPr>
          <p:cNvPr id="21511" name="Oval 7"/>
          <p:cNvSpPr>
            <a:spLocks noChangeArrowheads="1"/>
          </p:cNvSpPr>
          <p:nvPr/>
        </p:nvSpPr>
        <p:spPr bwMode="auto">
          <a:xfrm>
            <a:off x="4079875" y="1628776"/>
            <a:ext cx="3240088" cy="4537075"/>
          </a:xfrm>
          <a:prstGeom prst="ellipse">
            <a:avLst/>
          </a:prstGeom>
          <a:solidFill>
            <a:schemeClr val="tx1">
              <a:alpha val="29999"/>
            </a:schemeClr>
          </a:solidFill>
          <a:ln w="38100" cmpd="sng">
            <a:solidFill>
              <a:schemeClr val="accent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dirty="0">
              <a:solidFill>
                <a:srgbClr val="FF0000"/>
              </a:solidFill>
            </a:endParaRPr>
          </a:p>
          <a:p>
            <a:pPr algn="ctr" eaLnBrk="1" hangingPunct="1"/>
            <a:endParaRPr lang="zh-CN" altLang="en-US" sz="2000" b="1" dirty="0">
              <a:solidFill>
                <a:srgbClr val="FF0000"/>
              </a:solidFill>
            </a:endParaRPr>
          </a:p>
          <a:p>
            <a:pPr algn="ctr" eaLnBrk="1" hangingPunct="1"/>
            <a:endParaRPr lang="zh-CN" altLang="en-US" sz="2000" b="1" dirty="0">
              <a:solidFill>
                <a:srgbClr val="FF0000"/>
              </a:solidFill>
            </a:endParaRPr>
          </a:p>
          <a:p>
            <a:pPr algn="ctr" eaLnBrk="1" hangingPunct="1"/>
            <a:endParaRPr lang="zh-CN" altLang="en-US" sz="2000" b="1" dirty="0">
              <a:solidFill>
                <a:srgbClr val="FF0000"/>
              </a:solidFill>
            </a:endParaRPr>
          </a:p>
          <a:p>
            <a:pPr algn="ctr" eaLnBrk="1" hangingPunct="1"/>
            <a:endParaRPr lang="zh-CN" altLang="en-US" sz="2000" b="1" dirty="0">
              <a:solidFill>
                <a:srgbClr val="FF0000"/>
              </a:solidFill>
            </a:endParaRPr>
          </a:p>
          <a:p>
            <a:pPr algn="ctr" eaLnBrk="1" hangingPunct="1"/>
            <a:endParaRPr lang="zh-CN" altLang="en-US" sz="2000" b="1" dirty="0">
              <a:solidFill>
                <a:srgbClr val="FF0000"/>
              </a:solidFill>
            </a:endParaRPr>
          </a:p>
          <a:p>
            <a:pPr algn="ctr" eaLnBrk="1" hangingPunct="1"/>
            <a:endParaRPr lang="zh-CN" altLang="en-US" sz="2000" b="1" dirty="0">
              <a:solidFill>
                <a:srgbClr val="FF0000"/>
              </a:solidFill>
            </a:endParaRPr>
          </a:p>
          <a:p>
            <a:pPr algn="ctr" eaLnBrk="1" hangingPunct="1"/>
            <a:endParaRPr lang="zh-CN" altLang="en-US" sz="2000" b="1" dirty="0">
              <a:solidFill>
                <a:srgbClr val="FF0000"/>
              </a:solidFill>
            </a:endParaRPr>
          </a:p>
          <a:p>
            <a:pPr algn="ctr" eaLnBrk="1" hangingPunct="1"/>
            <a:endParaRPr lang="zh-CN" altLang="en-US" sz="2000" b="1" dirty="0">
              <a:solidFill>
                <a:srgbClr val="FF0000"/>
              </a:solidFill>
            </a:endParaRPr>
          </a:p>
          <a:p>
            <a:pPr algn="ctr" eaLnBrk="1" hangingPunct="1"/>
            <a:r>
              <a:rPr lang="zh-CN" altLang="en-US" sz="2000" b="1" dirty="0">
                <a:solidFill>
                  <a:schemeClr val="bg1"/>
                </a:solidFill>
              </a:rPr>
              <a:t>Dark Matter</a:t>
            </a:r>
          </a:p>
          <a:p>
            <a:pPr algn="ctr" eaLnBrk="1" hangingPunct="1"/>
            <a:r>
              <a:rPr lang="zh-CN" altLang="en-US" sz="2000" b="1" dirty="0">
                <a:solidFill>
                  <a:schemeClr val="bg1"/>
                </a:solidFill>
              </a:rPr>
              <a:t>Dominates;</a:t>
            </a:r>
          </a:p>
          <a:p>
            <a:pPr algn="ctr" eaLnBrk="1" hangingPunct="1"/>
            <a:r>
              <a:rPr lang="zh-CN" altLang="en-US" sz="2000" b="1" dirty="0">
                <a:solidFill>
                  <a:srgbClr val="FF0000"/>
                </a:solidFill>
              </a:rPr>
              <a:t>Structure</a:t>
            </a:r>
          </a:p>
          <a:p>
            <a:pPr algn="ctr" eaLnBrk="1" hangingPunct="1"/>
            <a:r>
              <a:rPr lang="zh-CN" altLang="en-US" sz="2000" b="1" dirty="0">
                <a:solidFill>
                  <a:srgbClr val="FF0000"/>
                </a:solidFill>
              </a:rPr>
              <a:t>Formation</a:t>
            </a:r>
          </a:p>
        </p:txBody>
      </p:sp>
      <p:sp>
        <p:nvSpPr>
          <p:cNvPr id="21512" name="Rectangle 8"/>
          <p:cNvSpPr>
            <a:spLocks noChangeArrowheads="1"/>
          </p:cNvSpPr>
          <p:nvPr/>
        </p:nvSpPr>
        <p:spPr bwMode="auto">
          <a:xfrm>
            <a:off x="7248526" y="1557338"/>
            <a:ext cx="3095625" cy="4824412"/>
          </a:xfrm>
          <a:prstGeom prst="rect">
            <a:avLst/>
          </a:prstGeom>
          <a:solidFill>
            <a:schemeClr val="tx1">
              <a:alpha val="39999"/>
            </a:schemeClr>
          </a:solidFill>
          <a:ln w="38100" cmpd="sng">
            <a:solidFill>
              <a:srgbClr val="FFFF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a:solidFill>
                <a:srgbClr val="FFFF00"/>
              </a:solidFill>
            </a:endParaRPr>
          </a:p>
          <a:p>
            <a:pPr algn="ctr" eaLnBrk="1" hangingPunct="1"/>
            <a:endParaRPr lang="zh-CN" altLang="en-US" sz="2000" b="1">
              <a:solidFill>
                <a:srgbClr val="FFFF00"/>
              </a:solidFill>
            </a:endParaRPr>
          </a:p>
          <a:p>
            <a:pPr algn="ctr" eaLnBrk="1" hangingPunct="1"/>
            <a:endParaRPr lang="zh-CN" altLang="en-US" sz="2000" b="1">
              <a:solidFill>
                <a:srgbClr val="FFFF00"/>
              </a:solidFill>
            </a:endParaRPr>
          </a:p>
          <a:p>
            <a:pPr algn="ctr" eaLnBrk="1" hangingPunct="1"/>
            <a:endParaRPr lang="zh-CN" altLang="en-US" sz="2000" b="1">
              <a:solidFill>
                <a:srgbClr val="FFFF00"/>
              </a:solidFill>
            </a:endParaRPr>
          </a:p>
          <a:p>
            <a:pPr algn="ctr" eaLnBrk="1" hangingPunct="1"/>
            <a:endParaRPr lang="zh-CN" altLang="en-US" sz="2000" b="1">
              <a:solidFill>
                <a:srgbClr val="FFFF00"/>
              </a:solidFill>
            </a:endParaRPr>
          </a:p>
          <a:p>
            <a:pPr algn="ctr" eaLnBrk="1" hangingPunct="1"/>
            <a:endParaRPr lang="zh-CN" altLang="en-US" sz="2000" b="1">
              <a:solidFill>
                <a:srgbClr val="FFFF00"/>
              </a:solidFill>
            </a:endParaRPr>
          </a:p>
          <a:p>
            <a:pPr algn="ctr" eaLnBrk="1" hangingPunct="1"/>
            <a:endParaRPr lang="zh-CN" altLang="en-US" sz="2000" b="1">
              <a:solidFill>
                <a:srgbClr val="FFFF00"/>
              </a:solidFill>
            </a:endParaRPr>
          </a:p>
          <a:p>
            <a:pPr algn="ctr" eaLnBrk="1" hangingPunct="1"/>
            <a:endParaRPr lang="zh-CN" altLang="en-US" sz="2000" b="1">
              <a:solidFill>
                <a:srgbClr val="FFFF00"/>
              </a:solidFill>
            </a:endParaRPr>
          </a:p>
          <a:p>
            <a:pPr algn="ctr" eaLnBrk="1" hangingPunct="1"/>
            <a:endParaRPr lang="zh-CN" altLang="en-US" sz="2000" b="1">
              <a:solidFill>
                <a:srgbClr val="FFFF00"/>
              </a:solidFill>
            </a:endParaRPr>
          </a:p>
          <a:p>
            <a:pPr algn="ctr" eaLnBrk="1" hangingPunct="1"/>
            <a:r>
              <a:rPr lang="zh-CN" altLang="en-US" sz="2000" b="1">
                <a:solidFill>
                  <a:schemeClr val="bg1"/>
                </a:solidFill>
              </a:rPr>
              <a:t>Dark Energy</a:t>
            </a:r>
          </a:p>
          <a:p>
            <a:pPr algn="ctr" eaLnBrk="1" hangingPunct="1"/>
            <a:r>
              <a:rPr lang="zh-CN" altLang="en-US" sz="2000" b="1">
                <a:solidFill>
                  <a:schemeClr val="bg1"/>
                </a:solidFill>
              </a:rPr>
              <a:t>Dominates;</a:t>
            </a:r>
          </a:p>
          <a:p>
            <a:pPr algn="ctr" eaLnBrk="1" hangingPunct="1"/>
            <a:r>
              <a:rPr lang="zh-CN" altLang="en-US" sz="2000" b="1">
                <a:solidFill>
                  <a:schemeClr val="bg1"/>
                </a:solidFill>
              </a:rPr>
              <a:t>Cosmic</a:t>
            </a:r>
          </a:p>
          <a:p>
            <a:pPr algn="ctr" eaLnBrk="1" hangingPunct="1"/>
            <a:r>
              <a:rPr lang="zh-CN" altLang="en-US" sz="2000" b="1">
                <a:solidFill>
                  <a:srgbClr val="FFFF00"/>
                </a:solidFill>
              </a:rPr>
              <a:t>Accleration</a:t>
            </a:r>
            <a:endParaRPr lang="ko-KR" altLang="en-US" sz="2000" b="1">
              <a:solidFill>
                <a:srgbClr val="FFFF00"/>
              </a:solidFill>
            </a:endParaRPr>
          </a:p>
        </p:txBody>
      </p:sp>
    </p:spTree>
    <p:extLst>
      <p:ext uri="{BB962C8B-B14F-4D97-AF65-F5344CB8AC3E}">
        <p14:creationId xmlns:p14="http://schemas.microsoft.com/office/powerpoint/2010/main" val="772408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with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strips(downRight)">
                                      <p:cBhvr>
                                        <p:cTn id="7" dur="500"/>
                                        <p:tgtEl>
                                          <p:spTgt spid="215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1509"/>
                                        </p:tgtEl>
                                        <p:attrNameLst>
                                          <p:attrName>style.visibility</p:attrName>
                                        </p:attrNameLst>
                                      </p:cBhvr>
                                      <p:to>
                                        <p:strVal val="visible"/>
                                      </p:to>
                                    </p:set>
                                    <p:animEffect transition="in" filter="strips(downRight)">
                                      <p:cBhvr>
                                        <p:cTn id="12" dur="500"/>
                                        <p:tgtEl>
                                          <p:spTgt spid="215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510"/>
                                        </p:tgtEl>
                                        <p:attrNameLst>
                                          <p:attrName>style.visibility</p:attrName>
                                        </p:attrNameLst>
                                      </p:cBhvr>
                                      <p:to>
                                        <p:strVal val="visible"/>
                                      </p:to>
                                    </p:set>
                                    <p:animEffect transition="in" filter="strips(downRight)">
                                      <p:cBhvr>
                                        <p:cTn id="17" dur="500"/>
                                        <p:tgtEl>
                                          <p:spTgt spid="21510"/>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21508"/>
                                        </p:tgtEl>
                                        <p:attrNameLst>
                                          <p:attrName>style.visibility</p:attrName>
                                        </p:attrNameLst>
                                      </p:cBhvr>
                                      <p:to>
                                        <p:strVal val="visible"/>
                                      </p:to>
                                    </p:set>
                                    <p:animEffect transition="in" filter="strips(downRight)">
                                      <p:cBhvr>
                                        <p:cTn id="20" dur="500"/>
                                        <p:tgtEl>
                                          <p:spTgt spid="2150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21511"/>
                                        </p:tgtEl>
                                        <p:attrNameLst>
                                          <p:attrName>style.visibility</p:attrName>
                                        </p:attrNameLst>
                                      </p:cBhvr>
                                      <p:to>
                                        <p:strVal val="visible"/>
                                      </p:to>
                                    </p:set>
                                    <p:animEffect transition="in" filter="strips(downRight)">
                                      <p:cBhvr>
                                        <p:cTn id="25" dur="500"/>
                                        <p:tgtEl>
                                          <p:spTgt spid="215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21512"/>
                                        </p:tgtEl>
                                        <p:attrNameLst>
                                          <p:attrName>style.visibility</p:attrName>
                                        </p:attrNameLst>
                                      </p:cBhvr>
                                      <p:to>
                                        <p:strVal val="visible"/>
                                      </p:to>
                                    </p:set>
                                    <p:animEffect transition="in" filter="strips(downRight)">
                                      <p:cBhvr>
                                        <p:cTn id="30" dur="500"/>
                                        <p:tgtEl>
                                          <p:spTgt spid="2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ldLvl="0" animBg="1" autoUpdateAnimBg="0"/>
      <p:bldP spid="21509" grpId="0" bldLvl="0" animBg="1" autoUpdateAnimBg="0"/>
      <p:bldP spid="21510" grpId="0" bldLvl="0" animBg="1" autoUpdateAnimBg="0"/>
      <p:bldP spid="21511" grpId="0" bldLvl="0" animBg="1" autoUpdateAnimBg="0"/>
      <p:bldP spid="21512" grpId="0" bldLvl="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smtClean="0">
                <a:latin typeface="华文宋体" panose="02010600040101010101" pitchFamily="2" charset="-122"/>
                <a:ea typeface="华文宋体" panose="02010600040101010101" pitchFamily="2" charset="-122"/>
              </a:rPr>
              <a:t>Ia</a:t>
            </a:r>
            <a:r>
              <a:rPr lang="zh-CN" altLang="en-US" b="1" dirty="0" smtClean="0">
                <a:latin typeface="华文宋体" panose="02010600040101010101" pitchFamily="2" charset="-122"/>
                <a:ea typeface="华文宋体" panose="02010600040101010101" pitchFamily="2" charset="-122"/>
              </a:rPr>
              <a:t>型超新星作为标准烛光探测宇宙膨胀历史</a:t>
            </a:r>
            <a:endParaRPr lang="zh-CN" altLang="en-US" b="1" dirty="0">
              <a:latin typeface="华文宋体" panose="02010600040101010101" pitchFamily="2" charset="-122"/>
              <a:ea typeface="华文宋体" panose="02010600040101010101" pitchFamily="2" charset="-122"/>
            </a:endParaRPr>
          </a:p>
        </p:txBody>
      </p:sp>
      <p:pic>
        <p:nvPicPr>
          <p:cNvPr id="5" name="Picture 3" descr="SNe 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2702" y="1374165"/>
            <a:ext cx="2839060" cy="1995297"/>
          </a:xfrm>
          <a:prstGeom prst="rect">
            <a:avLst/>
          </a:prstGeom>
          <a:noFill/>
          <a:ln/>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93970" y="3872523"/>
            <a:ext cx="2447925" cy="2616200"/>
          </a:xfrm>
          <a:prstGeom prst="rect">
            <a:avLst/>
          </a:prstGeom>
          <a:noFill/>
          <a:ln/>
        </p:spPr>
      </p:pic>
      <p:sp>
        <p:nvSpPr>
          <p:cNvPr id="4" name="矩形 3"/>
          <p:cNvSpPr/>
          <p:nvPr/>
        </p:nvSpPr>
        <p:spPr>
          <a:xfrm>
            <a:off x="4797668" y="1374165"/>
            <a:ext cx="6729047" cy="4893647"/>
          </a:xfrm>
          <a:prstGeom prst="rect">
            <a:avLst/>
          </a:prstGeom>
        </p:spPr>
        <p:txBody>
          <a:bodyPr wrap="square">
            <a:spAutoFit/>
          </a:bodyPr>
          <a:lstStyle/>
          <a:p>
            <a:endParaRPr lang="en-US" altLang="zh-CN" sz="2400" dirty="0"/>
          </a:p>
          <a:p>
            <a:r>
              <a:rPr lang="en-US" altLang="zh-CN" sz="2400" dirty="0" smtClean="0"/>
              <a:t>Violent </a:t>
            </a:r>
            <a:r>
              <a:rPr lang="en-US" altLang="zh-CN" sz="2400" dirty="0"/>
              <a:t>explosion of a white dwarf star.</a:t>
            </a:r>
          </a:p>
          <a:p>
            <a:endParaRPr lang="en-US" altLang="zh-CN" sz="2400" dirty="0" smtClean="0"/>
          </a:p>
          <a:p>
            <a:r>
              <a:rPr lang="en-US" altLang="zh-CN" sz="2400" dirty="0" smtClean="0"/>
              <a:t>	[Accrete </a:t>
            </a:r>
            <a:r>
              <a:rPr lang="en-US" altLang="zh-CN" sz="2400" dirty="0"/>
              <a:t>mass from its companion → </a:t>
            </a:r>
            <a:r>
              <a:rPr lang="en-US" altLang="zh-CN" sz="2400" dirty="0" smtClean="0"/>
              <a:t>	Chandrasekhar </a:t>
            </a:r>
            <a:r>
              <a:rPr lang="en-US" altLang="zh-CN" sz="2400" dirty="0"/>
              <a:t>limit (1.4 </a:t>
            </a:r>
            <a:r>
              <a:rPr lang="en-US" altLang="zh-CN" sz="2400" dirty="0" err="1"/>
              <a:t>Msun</a:t>
            </a:r>
            <a:r>
              <a:rPr lang="en-US" altLang="zh-CN" sz="2400" dirty="0"/>
              <a:t>) → </a:t>
            </a:r>
            <a:endParaRPr lang="en-US" altLang="zh-CN" sz="2400" dirty="0" smtClean="0"/>
          </a:p>
          <a:p>
            <a:r>
              <a:rPr lang="en-US" altLang="zh-CN" sz="2400" dirty="0"/>
              <a:t>	</a:t>
            </a:r>
            <a:r>
              <a:rPr lang="en-US" altLang="zh-CN" sz="2400" dirty="0" smtClean="0"/>
              <a:t>Explosion]</a:t>
            </a:r>
          </a:p>
          <a:p>
            <a:endParaRPr lang="en-US" altLang="zh-CN" sz="2400" dirty="0"/>
          </a:p>
          <a:p>
            <a:endParaRPr lang="en-US" altLang="zh-CN" sz="2400" dirty="0"/>
          </a:p>
          <a:p>
            <a:r>
              <a:rPr lang="en-US" altLang="zh-CN" sz="2400" dirty="0" smtClean="0"/>
              <a:t>Uniform </a:t>
            </a:r>
            <a:r>
              <a:rPr lang="en-US" altLang="zh-CN" sz="2400" dirty="0"/>
              <a:t>absolute magnitude </a:t>
            </a:r>
            <a:r>
              <a:rPr lang="en-US" altLang="zh-CN" sz="2400" dirty="0" smtClean="0"/>
              <a:t>(Standard Candles)</a:t>
            </a:r>
            <a:endParaRPr lang="en-US" altLang="zh-CN" sz="2400" dirty="0"/>
          </a:p>
          <a:p>
            <a:endParaRPr lang="en-US" altLang="zh-CN" sz="2400" dirty="0"/>
          </a:p>
          <a:p>
            <a:endParaRPr lang="en-US" altLang="zh-CN" sz="2400" dirty="0"/>
          </a:p>
          <a:p>
            <a:r>
              <a:rPr lang="en-US" altLang="zh-CN" sz="2400" dirty="0"/>
              <a:t>Very bright </a:t>
            </a:r>
            <a:r>
              <a:rPr lang="en-US" altLang="zh-CN" sz="2400" dirty="0" smtClean="0"/>
              <a:t>(~ 5 </a:t>
            </a:r>
            <a:r>
              <a:rPr lang="en-US" altLang="zh-CN" sz="2400" dirty="0"/>
              <a:t>billion </a:t>
            </a:r>
            <a:r>
              <a:rPr lang="en-US" altLang="zh-CN" sz="2400" dirty="0" smtClean="0"/>
              <a:t>brighter </a:t>
            </a:r>
            <a:r>
              <a:rPr lang="en-US" altLang="zh-CN" sz="2400" dirty="0"/>
              <a:t>than </a:t>
            </a:r>
            <a:r>
              <a:rPr lang="en-US" altLang="zh-CN" sz="2400" dirty="0" smtClean="0"/>
              <a:t>Sun),</a:t>
            </a:r>
          </a:p>
          <a:p>
            <a:r>
              <a:rPr lang="en-US" altLang="zh-CN" sz="2400" dirty="0" smtClean="0"/>
              <a:t>observed </a:t>
            </a:r>
            <a:r>
              <a:rPr lang="en-US" altLang="zh-CN" sz="2400" dirty="0"/>
              <a:t>at high redshift (z~1.5)</a:t>
            </a:r>
          </a:p>
        </p:txBody>
      </p:sp>
    </p:spTree>
    <p:extLst>
      <p:ext uri="{BB962C8B-B14F-4D97-AF65-F5344CB8AC3E}">
        <p14:creationId xmlns:p14="http://schemas.microsoft.com/office/powerpoint/2010/main" val="343856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par>
                                <p:cTn id="8" presetID="18" presetClass="entr" presetSubtype="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trips(downRigh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SN_hz_highzhub_col_bothbig"/>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4151313" y="0"/>
            <a:ext cx="5689600" cy="7361238"/>
          </a:xfrm>
          <a:noFill/>
          <a:ln/>
        </p:spPr>
      </p:pic>
      <p:graphicFrame>
        <p:nvGraphicFramePr>
          <p:cNvPr id="35844" name="Object 4"/>
          <p:cNvGraphicFramePr>
            <a:graphicFrameLocks noChangeAspect="1"/>
          </p:cNvGraphicFramePr>
          <p:nvPr>
            <p:extLst>
              <p:ext uri="{D42A27DB-BD31-4B8C-83A1-F6EECF244321}">
                <p14:modId xmlns:p14="http://schemas.microsoft.com/office/powerpoint/2010/main" val="2614179535"/>
              </p:ext>
            </p:extLst>
          </p:nvPr>
        </p:nvGraphicFramePr>
        <p:xfrm>
          <a:off x="622536" y="1266591"/>
          <a:ext cx="2843213" cy="1630363"/>
        </p:xfrm>
        <a:graphic>
          <a:graphicData uri="http://schemas.openxmlformats.org/presentationml/2006/ole">
            <mc:AlternateContent xmlns:mc="http://schemas.openxmlformats.org/markup-compatibility/2006">
              <mc:Choice xmlns:v="urn:schemas-microsoft-com:vml" Requires="v">
                <p:oleObj spid="_x0000_s1160" r:id="rId4" imgW="1555520" imgH="892670" progId="Equation.DSMT4">
                  <p:embed/>
                </p:oleObj>
              </mc:Choice>
              <mc:Fallback>
                <p:oleObj r:id="rId4" imgW="1555520" imgH="892670" progId="Equation.DSMT4">
                  <p:embed/>
                  <p:pic>
                    <p:nvPicPr>
                      <p:cNvPr id="3584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536" y="1266591"/>
                        <a:ext cx="2843213" cy="1630363"/>
                      </a:xfrm>
                      <a:prstGeom prst="rect">
                        <a:avLst/>
                      </a:prstGeom>
                      <a:solidFill>
                        <a:schemeClr val="bg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5" name="AutoShape 5"/>
          <p:cNvSpPr>
            <a:spLocks noChangeArrowheads="1"/>
          </p:cNvSpPr>
          <p:nvPr/>
        </p:nvSpPr>
        <p:spPr bwMode="auto">
          <a:xfrm>
            <a:off x="9580379" y="5724219"/>
            <a:ext cx="2592387" cy="504825"/>
          </a:xfrm>
          <a:prstGeom prst="wedgeEllipseCallout">
            <a:avLst>
              <a:gd name="adj1" fmla="val -54524"/>
              <a:gd name="adj2" fmla="val -115085"/>
            </a:avLst>
          </a:prstGeom>
          <a:solidFill>
            <a:schemeClr val="bg1">
              <a:alpha val="59999"/>
            </a:schemeClr>
          </a:solidFill>
          <a:ln w="25400" cmpd="sng">
            <a:solidFill>
              <a:schemeClr val="tx1"/>
            </a:solidFill>
            <a:prstDash val="dash"/>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ym typeface="Arial" panose="020B0604020202020204" pitchFamily="34" charset="0"/>
              </a:rPr>
              <a:t>Ω</a:t>
            </a:r>
            <a:r>
              <a:rPr lang="zh-CN" altLang="en-US" sz="2000" b="1" baseline="-25000">
                <a:sym typeface="Arial" panose="020B0604020202020204" pitchFamily="34" charset="0"/>
              </a:rPr>
              <a:t>m</a:t>
            </a:r>
            <a:r>
              <a:rPr lang="zh-CN" altLang="en-US" sz="2000" b="1">
                <a:sym typeface="Arial" panose="020B0604020202020204" pitchFamily="34" charset="0"/>
              </a:rPr>
              <a:t>=1.0, Ω</a:t>
            </a:r>
            <a:r>
              <a:rPr lang="zh-CN" altLang="en-US" sz="2000" b="1" baseline="-25000">
                <a:sym typeface="Arial" panose="020B0604020202020204" pitchFamily="34" charset="0"/>
              </a:rPr>
              <a:t>Λ</a:t>
            </a:r>
            <a:r>
              <a:rPr lang="zh-CN" altLang="en-US" sz="2000" b="1">
                <a:sym typeface="Arial" panose="020B0604020202020204" pitchFamily="34" charset="0"/>
              </a:rPr>
              <a:t>=0</a:t>
            </a:r>
          </a:p>
        </p:txBody>
      </p:sp>
      <p:sp>
        <p:nvSpPr>
          <p:cNvPr id="35848" name="AutoShape 8"/>
          <p:cNvSpPr>
            <a:spLocks noChangeArrowheads="1"/>
          </p:cNvSpPr>
          <p:nvPr/>
        </p:nvSpPr>
        <p:spPr bwMode="auto">
          <a:xfrm>
            <a:off x="9472429" y="3536950"/>
            <a:ext cx="2808288" cy="504825"/>
          </a:xfrm>
          <a:prstGeom prst="wedgeEllipseCallout">
            <a:avLst>
              <a:gd name="adj1" fmla="val -51120"/>
              <a:gd name="adj2" fmla="val 167026"/>
            </a:avLst>
          </a:prstGeom>
          <a:solidFill>
            <a:schemeClr val="bg1">
              <a:alpha val="59999"/>
            </a:schemeClr>
          </a:solidFill>
          <a:ln w="25400" cmpd="sng">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ym typeface="Arial" panose="020B0604020202020204" pitchFamily="34" charset="0"/>
              </a:rPr>
              <a:t>Ω</a:t>
            </a:r>
            <a:r>
              <a:rPr lang="zh-CN" altLang="en-US" b="1" baseline="-25000" dirty="0">
                <a:sym typeface="Arial" panose="020B0604020202020204" pitchFamily="34" charset="0"/>
              </a:rPr>
              <a:t>m</a:t>
            </a:r>
            <a:r>
              <a:rPr lang="zh-CN" altLang="en-US" b="1" dirty="0">
                <a:sym typeface="Arial" panose="020B0604020202020204" pitchFamily="34" charset="0"/>
              </a:rPr>
              <a:t>=0.3, Ω</a:t>
            </a:r>
            <a:r>
              <a:rPr lang="zh-CN" altLang="en-US" b="1" baseline="-25000" dirty="0">
                <a:sym typeface="Arial" panose="020B0604020202020204" pitchFamily="34" charset="0"/>
              </a:rPr>
              <a:t>Λ</a:t>
            </a:r>
            <a:r>
              <a:rPr lang="zh-CN" altLang="en-US" b="1" dirty="0">
                <a:sym typeface="Arial" panose="020B0604020202020204" pitchFamily="34" charset="0"/>
              </a:rPr>
              <a:t>=0.7</a:t>
            </a:r>
            <a:endParaRPr lang="zh-CN" altLang="en-US" sz="1600" dirty="0"/>
          </a:p>
        </p:txBody>
      </p:sp>
      <p:sp>
        <p:nvSpPr>
          <p:cNvPr id="35849" name="Rectangle 9"/>
          <p:cNvSpPr>
            <a:spLocks noChangeArrowheads="1"/>
          </p:cNvSpPr>
          <p:nvPr/>
        </p:nvSpPr>
        <p:spPr bwMode="auto">
          <a:xfrm>
            <a:off x="710956" y="4229204"/>
            <a:ext cx="2520950" cy="1008062"/>
          </a:xfrm>
          <a:prstGeom prst="rect">
            <a:avLst/>
          </a:prstGeom>
          <a:solidFill>
            <a:srgbClr val="FF6600">
              <a:alpha val="89999"/>
            </a:srgbClr>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i="1" dirty="0">
                <a:sym typeface="Times New Roman" panose="02020603050405020304" pitchFamily="18" charset="0"/>
              </a:rPr>
              <a:t>Dimming of SNIa</a:t>
            </a:r>
          </a:p>
          <a:p>
            <a:pPr algn="ctr" eaLnBrk="1" hangingPunct="1"/>
            <a:r>
              <a:rPr lang="zh-CN" altLang="en-US" sz="2400" b="1" i="1" dirty="0" smtClean="0">
                <a:sym typeface="Arial" panose="020B0604020202020204" pitchFamily="34" charset="0"/>
              </a:rPr>
              <a:t>→ </a:t>
            </a:r>
            <a:r>
              <a:rPr lang="en-US" altLang="zh-CN" sz="2000" b="1" i="1" dirty="0" smtClean="0">
                <a:sym typeface="Arial" panose="020B0604020202020204" pitchFamily="34" charset="0"/>
              </a:rPr>
              <a:t>Acceleration</a:t>
            </a:r>
            <a:endParaRPr lang="zh-CN" altLang="en-US" sz="2000" b="1" i="1" dirty="0">
              <a:sym typeface="Arial" panose="020B0604020202020204" pitchFamily="34" charset="0"/>
            </a:endParaRPr>
          </a:p>
        </p:txBody>
      </p:sp>
      <p:sp>
        <p:nvSpPr>
          <p:cNvPr id="10"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Discovery Data</a:t>
            </a:r>
            <a:endParaRPr lang="zh-CN" altLang="en-US" b="1" dirty="0">
              <a:latin typeface="华文宋体" panose="02010600040101010101" pitchFamily="2" charset="-122"/>
              <a:ea typeface="华文宋体" panose="02010600040101010101" pitchFamily="2" charset="-122"/>
            </a:endParaRPr>
          </a:p>
        </p:txBody>
      </p:sp>
      <p:sp>
        <p:nvSpPr>
          <p:cNvPr id="2" name="矩形 1"/>
          <p:cNvSpPr/>
          <p:nvPr/>
        </p:nvSpPr>
        <p:spPr>
          <a:xfrm>
            <a:off x="831706" y="2956862"/>
            <a:ext cx="3423770" cy="1338828"/>
          </a:xfrm>
          <a:prstGeom prst="rect">
            <a:avLst/>
          </a:prstGeom>
        </p:spPr>
        <p:txBody>
          <a:bodyPr wrap="square">
            <a:spAutoFit/>
          </a:bodyPr>
          <a:lstStyle/>
          <a:p>
            <a:pPr>
              <a:lnSpc>
                <a:spcPct val="150000"/>
              </a:lnSpc>
            </a:pPr>
            <a:r>
              <a:rPr lang="zh-CN" altLang="en-US" b="1" dirty="0" smtClean="0">
                <a:latin typeface="华文宋体" panose="02010600040101010101" pitchFamily="2" charset="-122"/>
                <a:ea typeface="华文宋体" panose="02010600040101010101" pitchFamily="2" charset="-122"/>
              </a:rPr>
              <a:t>超新星距离模数（正比于</a:t>
            </a:r>
            <a:r>
              <a:rPr lang="en-US" altLang="zh-CN" b="1" dirty="0" smtClean="0">
                <a:latin typeface="华文宋体" panose="02010600040101010101" pitchFamily="2" charset="-122"/>
                <a:ea typeface="华文宋体" panose="02010600040101010101" pitchFamily="2" charset="-122"/>
              </a:rPr>
              <a:t>log</a:t>
            </a:r>
            <a:r>
              <a:rPr lang="zh-CN" altLang="en-US" b="1" dirty="0" smtClean="0">
                <a:latin typeface="华文宋体" panose="02010600040101010101" pitchFamily="2" charset="-122"/>
                <a:ea typeface="华文宋体" panose="02010600040101010101" pitchFamily="2" charset="-122"/>
              </a:rPr>
              <a:t>光度距离）随宇宙学红移的分布。</a:t>
            </a:r>
            <a:endParaRPr lang="en-US" altLang="zh-CN" b="1" dirty="0" smtClean="0">
              <a:latin typeface="华文宋体" panose="02010600040101010101" pitchFamily="2" charset="-122"/>
              <a:ea typeface="华文宋体" panose="02010600040101010101" pitchFamily="2" charset="-122"/>
            </a:endParaRPr>
          </a:p>
          <a:p>
            <a:pPr>
              <a:lnSpc>
                <a:spcPct val="150000"/>
              </a:lnSpc>
            </a:pPr>
            <a:endParaRPr lang="en-US" altLang="zh-CN" b="1" dirty="0">
              <a:latin typeface="华文宋体" panose="02010600040101010101" pitchFamily="2" charset="-122"/>
              <a:ea typeface="华文宋体" panose="02010600040101010101" pitchFamily="2" charset="-122"/>
            </a:endParaRPr>
          </a:p>
        </p:txBody>
      </p:sp>
      <p:sp>
        <p:nvSpPr>
          <p:cNvPr id="3" name="矩形 2"/>
          <p:cNvSpPr/>
          <p:nvPr/>
        </p:nvSpPr>
        <p:spPr>
          <a:xfrm>
            <a:off x="288926" y="5514953"/>
            <a:ext cx="3402683" cy="923330"/>
          </a:xfrm>
          <a:prstGeom prst="rect">
            <a:avLst/>
          </a:prstGeom>
        </p:spPr>
        <p:txBody>
          <a:bodyPr wrap="square">
            <a:spAutoFit/>
          </a:bodyPr>
          <a:lstStyle/>
          <a:p>
            <a:pPr>
              <a:lnSpc>
                <a:spcPct val="150000"/>
              </a:lnSpc>
            </a:pPr>
            <a:r>
              <a:rPr lang="zh-CN" altLang="en-US" b="1" dirty="0">
                <a:latin typeface="华文宋体" panose="02010600040101010101" pitchFamily="2" charset="-122"/>
                <a:ea typeface="华文宋体" panose="02010600040101010101" pitchFamily="2" charset="-122"/>
              </a:rPr>
              <a:t>如果宇宙经历加速膨胀，相同宇宙学红移的超新星</a:t>
            </a:r>
            <a:r>
              <a:rPr lang="zh-CN" altLang="en-US" b="1" dirty="0" smtClean="0">
                <a:latin typeface="华文宋体" panose="02010600040101010101" pitchFamily="2" charset="-122"/>
                <a:ea typeface="华文宋体" panose="02010600040101010101" pitchFamily="2" charset="-122"/>
              </a:rPr>
              <a:t>会看起来更</a:t>
            </a:r>
            <a:r>
              <a:rPr lang="zh-CN" altLang="en-US" b="1" dirty="0">
                <a:latin typeface="华文宋体" panose="02010600040101010101" pitchFamily="2" charset="-122"/>
                <a:ea typeface="华文宋体" panose="02010600040101010101" pitchFamily="2" charset="-122"/>
              </a:rPr>
              <a:t>暗。</a:t>
            </a:r>
            <a:endParaRPr lang="zh-CN" altLang="en-US" dirty="0"/>
          </a:p>
        </p:txBody>
      </p:sp>
    </p:spTree>
    <p:extLst>
      <p:ext uri="{BB962C8B-B14F-4D97-AF65-F5344CB8AC3E}">
        <p14:creationId xmlns:p14="http://schemas.microsoft.com/office/powerpoint/2010/main" val="275955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with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strips(downRight)">
                                      <p:cBhvr>
                                        <p:cTn id="7" dur="500"/>
                                        <p:tgtEl>
                                          <p:spTgt spid="358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5844"/>
                                        </p:tgtEl>
                                        <p:attrNameLst>
                                          <p:attrName>style.visibility</p:attrName>
                                        </p:attrNameLst>
                                      </p:cBhvr>
                                      <p:to>
                                        <p:strVal val="visible"/>
                                      </p:to>
                                    </p:set>
                                    <p:animEffect transition="in" filter="strips(downRight)">
                                      <p:cBhvr>
                                        <p:cTn id="12" dur="500"/>
                                        <p:tgtEl>
                                          <p:spTgt spid="358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5845"/>
                                        </p:tgtEl>
                                        <p:attrNameLst>
                                          <p:attrName>style.visibility</p:attrName>
                                        </p:attrNameLst>
                                      </p:cBhvr>
                                      <p:to>
                                        <p:strVal val="visible"/>
                                      </p:to>
                                    </p:set>
                                    <p:animEffect transition="in" filter="strips(downRight)">
                                      <p:cBhvr>
                                        <p:cTn id="17" dur="500"/>
                                        <p:tgtEl>
                                          <p:spTgt spid="35845"/>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35848"/>
                                        </p:tgtEl>
                                        <p:attrNameLst>
                                          <p:attrName>style.visibility</p:attrName>
                                        </p:attrNameLst>
                                      </p:cBhvr>
                                      <p:to>
                                        <p:strVal val="visible"/>
                                      </p:to>
                                    </p:set>
                                    <p:animEffect transition="in" filter="strips(downRight)">
                                      <p:cBhvr>
                                        <p:cTn id="20" dur="500"/>
                                        <p:tgtEl>
                                          <p:spTgt spid="3584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35849"/>
                                        </p:tgtEl>
                                        <p:attrNameLst>
                                          <p:attrName>style.visibility</p:attrName>
                                        </p:attrNameLst>
                                      </p:cBhvr>
                                      <p:to>
                                        <p:strVal val="visible"/>
                                      </p:to>
                                    </p:set>
                                    <p:animEffect transition="in" filter="strips(downRight)">
                                      <p:cBhvr>
                                        <p:cTn id="25" dur="500"/>
                                        <p:tgtEl>
                                          <p:spTgt spid="35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bldLvl="0" animBg="1" autoUpdateAnimBg="0"/>
      <p:bldP spid="35848" grpId="0" bldLvl="0" animBg="1" autoUpdateAnimBg="0"/>
      <p:bldP spid="35849" grpId="0" bldLvl="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26830" y="5550511"/>
            <a:ext cx="10922978" cy="1077218"/>
          </a:xfrm>
          <a:prstGeom prst="rect">
            <a:avLst/>
          </a:prstGeom>
        </p:spPr>
        <p:txBody>
          <a:bodyPr wrap="square">
            <a:spAutoFit/>
          </a:bodyPr>
          <a:lstStyle/>
          <a:p>
            <a:r>
              <a:rPr lang="en-US" altLang="zh-CN" sz="3200" dirty="0" smtClean="0"/>
              <a:t>2005</a:t>
            </a:r>
            <a:r>
              <a:rPr lang="zh-CN" altLang="en-US" sz="3200" dirty="0" smtClean="0"/>
              <a:t>年 </a:t>
            </a:r>
            <a:r>
              <a:rPr lang="en-US" altLang="zh-CN" sz="3200" dirty="0" smtClean="0"/>
              <a:t>SNLS </a:t>
            </a:r>
            <a:r>
              <a:rPr lang="zh-CN" altLang="en-US" sz="3200" dirty="0" smtClean="0"/>
              <a:t>项目观测结果，强烈支持暗能量存在</a:t>
            </a:r>
            <a:endParaRPr lang="en-US" altLang="zh-CN" sz="3200" dirty="0"/>
          </a:p>
          <a:p>
            <a:r>
              <a:rPr lang="zh-CN" altLang="en-US" sz="3200" dirty="0" smtClean="0"/>
              <a:t>（图取自：</a:t>
            </a:r>
            <a:r>
              <a:rPr lang="en-US" altLang="zh-CN" sz="3200" dirty="0" err="1" smtClean="0"/>
              <a:t>Astier</a:t>
            </a:r>
            <a:r>
              <a:rPr lang="en-US" altLang="zh-CN" sz="3200" dirty="0" smtClean="0"/>
              <a:t> et al., 2005</a:t>
            </a:r>
            <a:r>
              <a:rPr lang="zh-CN" altLang="en-US" sz="3200" dirty="0" smtClean="0"/>
              <a:t>）</a:t>
            </a:r>
            <a:endParaRPr lang="en-US" altLang="zh-CN" sz="3200" dirty="0"/>
          </a:p>
        </p:txBody>
      </p:sp>
      <p:pic>
        <p:nvPicPr>
          <p:cNvPr id="3" name="图片 2"/>
          <p:cNvPicPr>
            <a:picLocks noChangeAspect="1"/>
          </p:cNvPicPr>
          <p:nvPr/>
        </p:nvPicPr>
        <p:blipFill>
          <a:blip r:embed="rId2"/>
          <a:stretch>
            <a:fillRect/>
          </a:stretch>
        </p:blipFill>
        <p:spPr>
          <a:xfrm>
            <a:off x="297231" y="987626"/>
            <a:ext cx="5601185" cy="4221846"/>
          </a:xfrm>
          <a:prstGeom prst="rect">
            <a:avLst/>
          </a:prstGeom>
        </p:spPr>
      </p:pic>
      <p:pic>
        <p:nvPicPr>
          <p:cNvPr id="4" name="图片 3"/>
          <p:cNvPicPr>
            <a:picLocks noChangeAspect="1"/>
          </p:cNvPicPr>
          <p:nvPr/>
        </p:nvPicPr>
        <p:blipFill>
          <a:blip r:embed="rId3"/>
          <a:stretch>
            <a:fillRect/>
          </a:stretch>
        </p:blipFill>
        <p:spPr>
          <a:xfrm>
            <a:off x="6318493" y="797110"/>
            <a:ext cx="5639289" cy="4412362"/>
          </a:xfrm>
          <a:prstGeom prst="rect">
            <a:avLst/>
          </a:prstGeom>
        </p:spPr>
      </p:pic>
    </p:spTree>
    <p:extLst>
      <p:ext uri="{BB962C8B-B14F-4D97-AF65-F5344CB8AC3E}">
        <p14:creationId xmlns:p14="http://schemas.microsoft.com/office/powerpoint/2010/main" val="393099367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负引力推动宇宙加速膨胀</a:t>
            </a:r>
            <a:endParaRPr lang="zh-CN" altLang="en-US" b="1" dirty="0">
              <a:latin typeface="华文宋体" panose="02010600040101010101" pitchFamily="2" charset="-122"/>
              <a:ea typeface="华文宋体" panose="02010600040101010101" pitchFamily="2" charset="-122"/>
            </a:endParaRPr>
          </a:p>
        </p:txBody>
      </p:sp>
      <p:pic>
        <p:nvPicPr>
          <p:cNvPr id="8" name="图片 7"/>
          <p:cNvPicPr>
            <a:picLocks noChangeAspect="1"/>
          </p:cNvPicPr>
          <p:nvPr/>
        </p:nvPicPr>
        <p:blipFill>
          <a:blip r:embed="rId2"/>
          <a:stretch>
            <a:fillRect/>
          </a:stretch>
        </p:blipFill>
        <p:spPr>
          <a:xfrm>
            <a:off x="3122726" y="2554755"/>
            <a:ext cx="5088185" cy="3334578"/>
          </a:xfrm>
          <a:prstGeom prst="rect">
            <a:avLst/>
          </a:prstGeom>
        </p:spPr>
      </p:pic>
    </p:spTree>
    <p:extLst>
      <p:ext uri="{BB962C8B-B14F-4D97-AF65-F5344CB8AC3E}">
        <p14:creationId xmlns:p14="http://schemas.microsoft.com/office/powerpoint/2010/main" val="160624113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7" y="391869"/>
            <a:ext cx="7092950" cy="597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3250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宇宙学常数</a:t>
            </a:r>
            <a:r>
              <a:rPr lang="en-US" altLang="zh-CN" b="1" dirty="0" smtClean="0">
                <a:latin typeface="华文宋体" panose="02010600040101010101" pitchFamily="2" charset="-122"/>
                <a:ea typeface="华文宋体" panose="02010600040101010101" pitchFamily="2" charset="-122"/>
              </a:rPr>
              <a:t>(denoted as </a:t>
            </a:r>
            <a:r>
              <a:rPr lang="el-GR" altLang="zh-CN" b="1" dirty="0" smtClean="0">
                <a:latin typeface="华文宋体" panose="02010600040101010101" pitchFamily="2" charset="-122"/>
                <a:ea typeface="华文宋体" panose="02010600040101010101" pitchFamily="2" charset="-122"/>
              </a:rPr>
              <a:t>Λ</a:t>
            </a:r>
            <a:r>
              <a:rPr lang="en-US" altLang="zh-CN" b="1" dirty="0" smtClean="0">
                <a:latin typeface="华文宋体" panose="02010600040101010101" pitchFamily="2" charset="-122"/>
                <a:ea typeface="华文宋体" panose="02010600040101010101" pitchFamily="2" charset="-122"/>
              </a:rPr>
              <a:t>) </a:t>
            </a:r>
            <a:r>
              <a:rPr lang="zh-CN" altLang="en-US" b="1" dirty="0" smtClean="0">
                <a:latin typeface="华文宋体" panose="02010600040101010101" pitchFamily="2" charset="-122"/>
                <a:ea typeface="华文宋体" panose="02010600040101010101" pitchFamily="2" charset="-122"/>
              </a:rPr>
              <a:t>与暗能量</a:t>
            </a:r>
            <a:endParaRPr lang="zh-CN" altLang="en-US" b="1" dirty="0">
              <a:latin typeface="华文宋体" panose="02010600040101010101" pitchFamily="2" charset="-122"/>
              <a:ea typeface="华文宋体" panose="02010600040101010101" pitchFamily="2" charset="-122"/>
            </a:endParaRPr>
          </a:p>
        </p:txBody>
      </p:sp>
      <p:sp>
        <p:nvSpPr>
          <p:cNvPr id="12" name="矩形 11"/>
          <p:cNvSpPr/>
          <p:nvPr/>
        </p:nvSpPr>
        <p:spPr>
          <a:xfrm>
            <a:off x="1309239" y="5671176"/>
            <a:ext cx="4491935" cy="954107"/>
          </a:xfrm>
          <a:prstGeom prst="rect">
            <a:avLst/>
          </a:prstGeom>
        </p:spPr>
        <p:txBody>
          <a:bodyPr wrap="none">
            <a:spAutoFit/>
          </a:bodyPr>
          <a:lstStyle/>
          <a:p>
            <a:pPr algn="ctr"/>
            <a:r>
              <a:rPr lang="en-US" altLang="zh-CN" sz="2800" dirty="0" smtClean="0"/>
              <a:t>Vacuum Energy</a:t>
            </a:r>
            <a:r>
              <a:rPr lang="zh-CN" altLang="en-US" sz="2800" dirty="0" smtClean="0"/>
              <a:t>（真空能）</a:t>
            </a:r>
            <a:r>
              <a:rPr lang="en-US" altLang="zh-CN" sz="2800" dirty="0" smtClean="0"/>
              <a:t> </a:t>
            </a:r>
          </a:p>
          <a:p>
            <a:pPr algn="ctr"/>
            <a:r>
              <a:rPr lang="en-US" altLang="zh-CN" sz="2800" dirty="0" smtClean="0"/>
              <a:t>as dark energy?... </a:t>
            </a:r>
            <a:endParaRPr lang="zh-CN" altLang="en-US" sz="2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742" y="1690688"/>
            <a:ext cx="4807195" cy="3620609"/>
          </a:xfrm>
          <a:prstGeom prst="rect">
            <a:avLst/>
          </a:prstGeom>
        </p:spPr>
      </p:pic>
      <p:sp>
        <p:nvSpPr>
          <p:cNvPr id="6" name="矩形 5"/>
          <p:cNvSpPr/>
          <p:nvPr/>
        </p:nvSpPr>
        <p:spPr>
          <a:xfrm>
            <a:off x="6788725" y="1165307"/>
            <a:ext cx="2698175" cy="523220"/>
          </a:xfrm>
          <a:prstGeom prst="rect">
            <a:avLst/>
          </a:prstGeom>
        </p:spPr>
        <p:txBody>
          <a:bodyPr wrap="none">
            <a:spAutoFit/>
          </a:bodyPr>
          <a:lstStyle/>
          <a:p>
            <a:pPr algn="ctr"/>
            <a:r>
              <a:rPr lang="zh-CN" altLang="en-US" sz="2800" b="1" dirty="0" smtClean="0">
                <a:solidFill>
                  <a:srgbClr val="C00000"/>
                </a:solidFill>
              </a:rPr>
              <a:t>宇宙学常数问题</a:t>
            </a:r>
            <a:endParaRPr lang="zh-CN" altLang="en-US" sz="2800" b="1" dirty="0">
              <a:solidFill>
                <a:srgbClr val="C00000"/>
              </a:solidFill>
            </a:endParaRPr>
          </a:p>
        </p:txBody>
      </p:sp>
      <p:sp>
        <p:nvSpPr>
          <p:cNvPr id="3" name="矩形 2"/>
          <p:cNvSpPr/>
          <p:nvPr/>
        </p:nvSpPr>
        <p:spPr>
          <a:xfrm>
            <a:off x="6781800" y="2038877"/>
            <a:ext cx="5410200" cy="4530471"/>
          </a:xfrm>
          <a:prstGeom prst="rect">
            <a:avLst/>
          </a:prstGeom>
        </p:spPr>
        <p:txBody>
          <a:bodyPr wrap="square">
            <a:spAutoFit/>
          </a:bodyPr>
          <a:lstStyle/>
          <a:p>
            <a:pPr>
              <a:lnSpc>
                <a:spcPct val="110000"/>
              </a:lnSpc>
            </a:pPr>
            <a:r>
              <a:rPr lang="zh-CN" altLang="en-US" dirty="0" smtClean="0"/>
              <a:t>真空能可作为暗能量候选者，推动宇宙加速膨胀。但观测到的暗能量密度很小。</a:t>
            </a:r>
            <a:endParaRPr lang="en-US" altLang="zh-CN" dirty="0" smtClean="0"/>
          </a:p>
          <a:p>
            <a:pPr>
              <a:lnSpc>
                <a:spcPct val="110000"/>
              </a:lnSpc>
            </a:pPr>
            <a:endParaRPr lang="en-US" altLang="zh-CN" dirty="0" smtClean="0"/>
          </a:p>
          <a:p>
            <a:pPr>
              <a:lnSpc>
                <a:spcPct val="110000"/>
              </a:lnSpc>
            </a:pPr>
            <a:r>
              <a:rPr lang="zh-CN" altLang="en-US" dirty="0" smtClean="0"/>
              <a:t>量子场论预言的真空零点能比观测值大</a:t>
            </a:r>
            <a:endParaRPr lang="en-US" altLang="zh-CN" dirty="0" smtClean="0"/>
          </a:p>
          <a:p>
            <a:pPr>
              <a:lnSpc>
                <a:spcPct val="110000"/>
              </a:lnSpc>
            </a:pPr>
            <a:r>
              <a:rPr lang="en-US" altLang="zh-CN" dirty="0"/>
              <a:t> </a:t>
            </a:r>
            <a:r>
              <a:rPr lang="en-US" altLang="zh-CN" sz="3200" b="1" dirty="0" smtClean="0">
                <a:solidFill>
                  <a:srgbClr val="FF0000"/>
                </a:solidFill>
              </a:rPr>
              <a:t>120</a:t>
            </a:r>
            <a:r>
              <a:rPr lang="en-US" altLang="zh-CN" dirty="0" smtClean="0">
                <a:solidFill>
                  <a:srgbClr val="FF0000"/>
                </a:solidFill>
              </a:rPr>
              <a:t> </a:t>
            </a:r>
            <a:r>
              <a:rPr lang="zh-CN" altLang="en-US" dirty="0" smtClean="0"/>
              <a:t>个数量级。</a:t>
            </a:r>
            <a:endParaRPr lang="en-US" altLang="zh-CN" dirty="0" smtClean="0"/>
          </a:p>
          <a:p>
            <a:endParaRPr lang="en-US" altLang="zh-CN" dirty="0"/>
          </a:p>
          <a:p>
            <a:r>
              <a:rPr lang="zh-CN" altLang="en-US" dirty="0" smtClean="0"/>
              <a:t>被称为</a:t>
            </a:r>
            <a:endParaRPr lang="en-US" altLang="zh-CN" dirty="0" smtClean="0"/>
          </a:p>
          <a:p>
            <a:r>
              <a:rPr lang="en-US" altLang="zh-CN" dirty="0" smtClean="0"/>
              <a:t> </a:t>
            </a:r>
            <a:endParaRPr lang="en-US" altLang="zh-CN" dirty="0"/>
          </a:p>
          <a:p>
            <a:r>
              <a:rPr lang="en-US" altLang="zh-CN" sz="2400" dirty="0" smtClean="0">
                <a:solidFill>
                  <a:srgbClr val="C00000"/>
                </a:solidFill>
              </a:rPr>
              <a:t>"</a:t>
            </a:r>
            <a:r>
              <a:rPr lang="en-US" altLang="zh-CN" sz="2400" dirty="0">
                <a:solidFill>
                  <a:srgbClr val="C00000"/>
                </a:solidFill>
              </a:rPr>
              <a:t>the largest discrepancy between theory and experiment in all of science</a:t>
            </a:r>
            <a:r>
              <a:rPr lang="en-US" altLang="zh-CN" sz="2400" dirty="0" smtClean="0">
                <a:solidFill>
                  <a:srgbClr val="C00000"/>
                </a:solidFill>
              </a:rPr>
              <a:t>" </a:t>
            </a:r>
          </a:p>
          <a:p>
            <a:endParaRPr lang="en-US" altLang="zh-CN" sz="2400" dirty="0" smtClean="0">
              <a:solidFill>
                <a:srgbClr val="C00000"/>
              </a:solidFill>
            </a:endParaRPr>
          </a:p>
          <a:p>
            <a:r>
              <a:rPr lang="en-US" altLang="zh-CN" sz="2400" dirty="0" smtClean="0">
                <a:solidFill>
                  <a:srgbClr val="C00000"/>
                </a:solidFill>
              </a:rPr>
              <a:t>"</a:t>
            </a:r>
            <a:r>
              <a:rPr lang="en-US" altLang="zh-CN" sz="2400" dirty="0">
                <a:solidFill>
                  <a:srgbClr val="C00000"/>
                </a:solidFill>
              </a:rPr>
              <a:t>the worst theoretical prediction in the history of physics</a:t>
            </a:r>
            <a:r>
              <a:rPr lang="en-US" altLang="zh-CN" sz="2400" dirty="0" smtClean="0">
                <a:solidFill>
                  <a:srgbClr val="C00000"/>
                </a:solidFill>
              </a:rPr>
              <a:t>."</a:t>
            </a:r>
            <a:endParaRPr lang="zh-CN" altLang="en-US" sz="2400" dirty="0">
              <a:solidFill>
                <a:srgbClr val="C00000"/>
              </a:solidFill>
            </a:endParaRPr>
          </a:p>
        </p:txBody>
      </p:sp>
    </p:spTree>
    <p:extLst>
      <p:ext uri="{BB962C8B-B14F-4D97-AF65-F5344CB8AC3E}">
        <p14:creationId xmlns:p14="http://schemas.microsoft.com/office/powerpoint/2010/main" val="24112601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目前观测结果</a:t>
            </a:r>
            <a:endParaRPr lang="zh-CN" altLang="en-US" b="1" dirty="0">
              <a:latin typeface="华文宋体" panose="02010600040101010101" pitchFamily="2" charset="-122"/>
              <a:ea typeface="华文宋体" panose="02010600040101010101" pitchFamily="2"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243" y="1462089"/>
            <a:ext cx="4252546" cy="4055170"/>
          </a:xfrm>
          <a:prstGeom prst="rect">
            <a:avLst/>
          </a:prstGeom>
        </p:spPr>
      </p:pic>
      <p:sp>
        <p:nvSpPr>
          <p:cNvPr id="12" name="矩形 11"/>
          <p:cNvSpPr/>
          <p:nvPr/>
        </p:nvSpPr>
        <p:spPr>
          <a:xfrm>
            <a:off x="3878226" y="5741514"/>
            <a:ext cx="4097597" cy="954107"/>
          </a:xfrm>
          <a:prstGeom prst="rect">
            <a:avLst/>
          </a:prstGeom>
        </p:spPr>
        <p:txBody>
          <a:bodyPr wrap="none">
            <a:spAutoFit/>
          </a:bodyPr>
          <a:lstStyle/>
          <a:p>
            <a:pPr algn="ctr"/>
            <a:r>
              <a:rPr lang="zh-CN" altLang="en-US" sz="2800" dirty="0" smtClean="0">
                <a:latin typeface="华文宋体" panose="02010600040101010101" pitchFamily="2" charset="-122"/>
                <a:ea typeface="华文宋体" panose="02010600040101010101" pitchFamily="2" charset="-122"/>
              </a:rPr>
              <a:t>宇宙学常数</a:t>
            </a:r>
            <a:r>
              <a:rPr lang="en-US" altLang="zh-CN" sz="2800" dirty="0" smtClean="0">
                <a:latin typeface="华文宋体" panose="02010600040101010101" pitchFamily="2" charset="-122"/>
                <a:ea typeface="华文宋体" panose="02010600040101010101" pitchFamily="2" charset="-122"/>
              </a:rPr>
              <a:t>(w = p/</a:t>
            </a:r>
            <a:r>
              <a:rPr lang="el-GR" altLang="zh-CN" sz="2800" dirty="0" smtClean="0">
                <a:latin typeface="ZWAdobeF" pitchFamily="2" charset="0"/>
                <a:ea typeface="华文宋体" panose="02010600040101010101" pitchFamily="2" charset="-122"/>
                <a:cs typeface="ZWAdobeF" pitchFamily="2" charset="0"/>
              </a:rPr>
              <a:t>ρ</a:t>
            </a:r>
            <a:r>
              <a:rPr lang="en-US" altLang="zh-CN" sz="2800" dirty="0" smtClean="0">
                <a:latin typeface="华文宋体" panose="02010600040101010101" pitchFamily="2" charset="-122"/>
                <a:ea typeface="华文宋体" panose="02010600040101010101" pitchFamily="2" charset="-122"/>
              </a:rPr>
              <a:t> = -1)</a:t>
            </a:r>
          </a:p>
          <a:p>
            <a:pPr algn="ctr"/>
            <a:r>
              <a:rPr lang="zh-CN" altLang="en-US" sz="2800" dirty="0" smtClean="0">
                <a:latin typeface="华文宋体" panose="02010600040101010101" pitchFamily="2" charset="-122"/>
                <a:ea typeface="华文宋体" panose="02010600040101010101" pitchFamily="2" charset="-122"/>
              </a:rPr>
              <a:t>能符合所有实验</a:t>
            </a:r>
            <a:endParaRPr lang="en-US" altLang="zh-CN" sz="2800"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97050806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未来实验</a:t>
            </a:r>
            <a:endParaRPr lang="zh-CN" altLang="en-US" b="1" dirty="0">
              <a:latin typeface="华文宋体" panose="02010600040101010101" pitchFamily="2" charset="-122"/>
              <a:ea typeface="华文宋体" panose="02010600040101010101" pitchFamily="2" charset="-122"/>
            </a:endParaRPr>
          </a:p>
        </p:txBody>
      </p:sp>
      <p:pic>
        <p:nvPicPr>
          <p:cNvPr id="7" name="Picture 2" descr="Telescope_Side_2-ha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26915" y="1286485"/>
            <a:ext cx="3070225" cy="2305050"/>
          </a:xfrm>
          <a:prstGeom prst="rect">
            <a:avLst/>
          </a:prstGeom>
          <a:noFill/>
          <a:ln/>
        </p:spPr>
      </p:pic>
      <p:pic>
        <p:nvPicPr>
          <p:cNvPr id="9" name="Picture 3" descr="SKA_over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38200" y="4159884"/>
            <a:ext cx="3158940" cy="1779093"/>
          </a:xfrm>
          <a:prstGeom prst="rect">
            <a:avLst/>
          </a:prstGeom>
          <a:noFill/>
          <a:ln/>
        </p:spPr>
      </p:pic>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7133729" y="1124481"/>
            <a:ext cx="1591933" cy="2131807"/>
          </a:xfrm>
          <a:prstGeom prst="rect">
            <a:avLst/>
          </a:prstGeom>
          <a:noFill/>
          <a:ln/>
        </p:spPr>
      </p:pic>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63970" y="1124481"/>
            <a:ext cx="1589830" cy="210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982568" y="3621621"/>
            <a:ext cx="958917" cy="523220"/>
          </a:xfrm>
          <a:prstGeom prst="rect">
            <a:avLst/>
          </a:prstGeom>
        </p:spPr>
        <p:txBody>
          <a:bodyPr wrap="none">
            <a:spAutoFit/>
          </a:bodyPr>
          <a:lstStyle/>
          <a:p>
            <a:r>
              <a:rPr lang="en-US" altLang="zh-CN" sz="2800" b="1" dirty="0" smtClean="0">
                <a:latin typeface="华文宋体" panose="02010600040101010101" pitchFamily="2" charset="-122"/>
                <a:ea typeface="华文宋体" panose="02010600040101010101" pitchFamily="2" charset="-122"/>
              </a:rPr>
              <a:t>LSST</a:t>
            </a:r>
            <a:endParaRPr lang="zh-CN" altLang="en-US" sz="2800" dirty="0"/>
          </a:p>
        </p:txBody>
      </p:sp>
      <p:sp>
        <p:nvSpPr>
          <p:cNvPr id="14" name="矩形 13"/>
          <p:cNvSpPr/>
          <p:nvPr/>
        </p:nvSpPr>
        <p:spPr>
          <a:xfrm>
            <a:off x="2194333" y="6221138"/>
            <a:ext cx="867545" cy="523220"/>
          </a:xfrm>
          <a:prstGeom prst="rect">
            <a:avLst/>
          </a:prstGeom>
        </p:spPr>
        <p:txBody>
          <a:bodyPr wrap="none">
            <a:spAutoFit/>
          </a:bodyPr>
          <a:lstStyle/>
          <a:p>
            <a:r>
              <a:rPr lang="en-US" altLang="zh-CN" sz="2800" b="1" dirty="0" smtClean="0">
                <a:latin typeface="华文宋体" panose="02010600040101010101" pitchFamily="2" charset="-122"/>
                <a:ea typeface="华文宋体" panose="02010600040101010101" pitchFamily="2" charset="-122"/>
              </a:rPr>
              <a:t>SKA</a:t>
            </a:r>
            <a:endParaRPr lang="zh-CN" altLang="en-US" sz="2800" dirty="0"/>
          </a:p>
        </p:txBody>
      </p:sp>
      <p:sp>
        <p:nvSpPr>
          <p:cNvPr id="15" name="矩形 14"/>
          <p:cNvSpPr/>
          <p:nvPr/>
        </p:nvSpPr>
        <p:spPr>
          <a:xfrm>
            <a:off x="9852685" y="483193"/>
            <a:ext cx="1515158" cy="523220"/>
          </a:xfrm>
          <a:prstGeom prst="rect">
            <a:avLst/>
          </a:prstGeom>
        </p:spPr>
        <p:txBody>
          <a:bodyPr wrap="none">
            <a:spAutoFit/>
          </a:bodyPr>
          <a:lstStyle/>
          <a:p>
            <a:r>
              <a:rPr lang="en-US" altLang="zh-CN" sz="2800" b="1" dirty="0" smtClean="0">
                <a:latin typeface="华文宋体" panose="02010600040101010101" pitchFamily="2" charset="-122"/>
                <a:ea typeface="华文宋体" panose="02010600040101010101" pitchFamily="2" charset="-122"/>
              </a:rPr>
              <a:t>EUCLID</a:t>
            </a:r>
            <a:endParaRPr lang="zh-CN" altLang="en-US" sz="2800" dirty="0"/>
          </a:p>
        </p:txBody>
      </p:sp>
      <p:sp>
        <p:nvSpPr>
          <p:cNvPr id="16" name="矩形 15"/>
          <p:cNvSpPr/>
          <p:nvPr/>
        </p:nvSpPr>
        <p:spPr>
          <a:xfrm>
            <a:off x="7439109" y="504686"/>
            <a:ext cx="1451038" cy="523220"/>
          </a:xfrm>
          <a:prstGeom prst="rect">
            <a:avLst/>
          </a:prstGeom>
        </p:spPr>
        <p:txBody>
          <a:bodyPr wrap="none">
            <a:spAutoFit/>
          </a:bodyPr>
          <a:lstStyle/>
          <a:p>
            <a:r>
              <a:rPr lang="en-US" altLang="zh-CN" sz="2800" b="1" dirty="0" smtClean="0">
                <a:latin typeface="华文宋体" panose="02010600040101010101" pitchFamily="2" charset="-122"/>
                <a:ea typeface="华文宋体" panose="02010600040101010101" pitchFamily="2" charset="-122"/>
              </a:rPr>
              <a:t>WFIRST</a:t>
            </a:r>
            <a:endParaRPr lang="zh-CN" altLang="en-US" sz="2800" dirty="0"/>
          </a:p>
        </p:txBody>
      </p:sp>
      <p:pic>
        <p:nvPicPr>
          <p:cNvPr id="5" name="图片 4"/>
          <p:cNvPicPr>
            <a:picLocks noChangeAspect="1"/>
          </p:cNvPicPr>
          <p:nvPr/>
        </p:nvPicPr>
        <p:blipFill>
          <a:blip r:embed="rId6"/>
          <a:stretch>
            <a:fillRect/>
          </a:stretch>
        </p:blipFill>
        <p:spPr>
          <a:xfrm>
            <a:off x="5482364" y="3525391"/>
            <a:ext cx="3687169" cy="2957357"/>
          </a:xfrm>
          <a:prstGeom prst="rect">
            <a:avLst/>
          </a:prstGeom>
        </p:spPr>
      </p:pic>
      <p:sp>
        <p:nvSpPr>
          <p:cNvPr id="17" name="矩形 16"/>
          <p:cNvSpPr/>
          <p:nvPr/>
        </p:nvSpPr>
        <p:spPr>
          <a:xfrm>
            <a:off x="9080567" y="3718028"/>
            <a:ext cx="2743059" cy="1077218"/>
          </a:xfrm>
          <a:prstGeom prst="rect">
            <a:avLst/>
          </a:prstGeom>
        </p:spPr>
        <p:txBody>
          <a:bodyPr wrap="none">
            <a:spAutoFit/>
          </a:bodyPr>
          <a:lstStyle/>
          <a:p>
            <a:pPr algn="ctr"/>
            <a:r>
              <a:rPr lang="zh-CN" altLang="en-US" sz="3200" b="1" dirty="0" smtClean="0">
                <a:solidFill>
                  <a:srgbClr val="C00000"/>
                </a:solidFill>
                <a:latin typeface="华文琥珀" panose="02010800040101010101" pitchFamily="2" charset="-122"/>
                <a:ea typeface="华文琥珀" panose="02010800040101010101" pitchFamily="2" charset="-122"/>
              </a:rPr>
              <a:t>中国空间站</a:t>
            </a:r>
            <a:endParaRPr lang="en-US" altLang="zh-CN" sz="3200" b="1" dirty="0" smtClean="0">
              <a:solidFill>
                <a:srgbClr val="C00000"/>
              </a:solidFill>
              <a:latin typeface="华文琥珀" panose="02010800040101010101" pitchFamily="2" charset="-122"/>
              <a:ea typeface="华文琥珀" panose="02010800040101010101" pitchFamily="2" charset="-122"/>
            </a:endParaRPr>
          </a:p>
          <a:p>
            <a:pPr algn="ctr"/>
            <a:r>
              <a:rPr lang="zh-CN" altLang="en-US" sz="3200" b="1" dirty="0" smtClean="0">
                <a:solidFill>
                  <a:srgbClr val="C00000"/>
                </a:solidFill>
                <a:latin typeface="华文琥珀" panose="02010800040101010101" pitchFamily="2" charset="-122"/>
                <a:ea typeface="华文琥珀" panose="02010800040101010101" pitchFamily="2" charset="-122"/>
              </a:rPr>
              <a:t>望远镜</a:t>
            </a:r>
            <a:r>
              <a:rPr lang="en-US" altLang="zh-CN" sz="3200" b="1" dirty="0" smtClean="0">
                <a:solidFill>
                  <a:srgbClr val="C00000"/>
                </a:solidFill>
                <a:latin typeface="华文琥珀" panose="02010800040101010101" pitchFamily="2" charset="-122"/>
                <a:ea typeface="华文琥珀" panose="02010800040101010101" pitchFamily="2" charset="-122"/>
              </a:rPr>
              <a:t>(</a:t>
            </a:r>
            <a:r>
              <a:rPr lang="en-US" altLang="zh-CN" sz="3200" b="1" dirty="0" smtClean="0">
                <a:solidFill>
                  <a:srgbClr val="C00000"/>
                </a:solidFill>
                <a:latin typeface="Times New Roman" panose="02020603050405020304" pitchFamily="18" charset="0"/>
                <a:ea typeface="华文琥珀" panose="02010800040101010101" pitchFamily="2" charset="-122"/>
                <a:cs typeface="Times New Roman" panose="02020603050405020304" pitchFamily="18" charset="0"/>
              </a:rPr>
              <a:t>CSST</a:t>
            </a:r>
            <a:r>
              <a:rPr lang="en-US" altLang="zh-CN" sz="3200" b="1" dirty="0" smtClean="0">
                <a:solidFill>
                  <a:srgbClr val="C00000"/>
                </a:solidFill>
                <a:latin typeface="华文琥珀" panose="02010800040101010101" pitchFamily="2" charset="-122"/>
                <a:ea typeface="华文琥珀" panose="02010800040101010101" pitchFamily="2" charset="-122"/>
              </a:rPr>
              <a:t>)</a:t>
            </a:r>
            <a:endParaRPr lang="zh-CN" altLang="en-US" sz="3200" b="1" dirty="0">
              <a:solidFill>
                <a:srgbClr val="C00000"/>
              </a:solidFill>
              <a:latin typeface="华文琥珀" panose="02010800040101010101" pitchFamily="2" charset="-122"/>
              <a:ea typeface="华文琥珀" panose="02010800040101010101" pitchFamily="2" charset="-122"/>
            </a:endParaRPr>
          </a:p>
        </p:txBody>
      </p:sp>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0196" y="4945133"/>
            <a:ext cx="1117378" cy="779566"/>
          </a:xfrm>
          <a:prstGeom prst="rect">
            <a:avLst/>
          </a:prstGeom>
        </p:spPr>
      </p:pic>
    </p:spTree>
    <p:extLst>
      <p:ext uri="{BB962C8B-B14F-4D97-AF65-F5344CB8AC3E}">
        <p14:creationId xmlns:p14="http://schemas.microsoft.com/office/powerpoint/2010/main" val="1545150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258" y="1634074"/>
            <a:ext cx="4991874" cy="3128241"/>
          </a:xfrm>
          <a:prstGeom prst="rect">
            <a:avLst/>
          </a:prstGeom>
        </p:spPr>
      </p:pic>
      <p:sp>
        <p:nvSpPr>
          <p:cNvPr id="10" name="矩形 9"/>
          <p:cNvSpPr/>
          <p:nvPr/>
        </p:nvSpPr>
        <p:spPr>
          <a:xfrm>
            <a:off x="414710" y="660027"/>
            <a:ext cx="11777290" cy="5706177"/>
          </a:xfrm>
          <a:prstGeom prst="rect">
            <a:avLst/>
          </a:prstGeom>
        </p:spPr>
        <p:txBody>
          <a:bodyPr wrap="square">
            <a:spAutoFit/>
          </a:bodyPr>
          <a:lstStyle/>
          <a:p>
            <a:pPr>
              <a:lnSpc>
                <a:spcPct val="120000"/>
              </a:lnSpc>
            </a:pPr>
            <a:endParaRPr lang="en-US" altLang="zh-CN" sz="2000" dirty="0">
              <a:solidFill>
                <a:srgbClr val="000000"/>
              </a:solidFill>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r>
              <a:rPr lang="en-US" altLang="zh-CN" sz="2400" dirty="0" smtClean="0">
                <a:latin typeface="华文宋体" panose="02010600040101010101" pitchFamily="2" charset="-122"/>
                <a:ea typeface="华文宋体" panose="02010600040101010101" pitchFamily="2" charset="-122"/>
              </a:rPr>
              <a:t> 	 1 pc 	=  2.063×10</a:t>
            </a:r>
            <a:r>
              <a:rPr lang="en-US" altLang="zh-CN" sz="2400" baseline="30000" dirty="0" smtClean="0">
                <a:latin typeface="华文宋体" panose="02010600040101010101" pitchFamily="2" charset="-122"/>
                <a:ea typeface="华文宋体" panose="02010600040101010101" pitchFamily="2" charset="-122"/>
              </a:rPr>
              <a:t>5</a:t>
            </a:r>
            <a:r>
              <a:rPr lang="en-US" altLang="zh-CN" sz="2400" dirty="0" smtClean="0">
                <a:latin typeface="华文宋体" panose="02010600040101010101" pitchFamily="2" charset="-122"/>
                <a:ea typeface="华文宋体" panose="02010600040101010101" pitchFamily="2" charset="-122"/>
              </a:rPr>
              <a:t> AU (</a:t>
            </a:r>
            <a:r>
              <a:rPr lang="zh-CN" altLang="en-US" sz="2400" dirty="0" smtClean="0">
                <a:latin typeface="华文宋体" panose="02010600040101010101" pitchFamily="2" charset="-122"/>
                <a:ea typeface="华文宋体" panose="02010600040101010101" pitchFamily="2" charset="-122"/>
              </a:rPr>
              <a:t>天文单位</a:t>
            </a:r>
            <a:r>
              <a:rPr lang="en-US" altLang="zh-CN" sz="2400" dirty="0">
                <a:latin typeface="华文宋体" panose="02010600040101010101" pitchFamily="2" charset="-122"/>
                <a:ea typeface="华文宋体" panose="02010600040101010101" pitchFamily="2" charset="-122"/>
              </a:rPr>
              <a:t>)</a:t>
            </a:r>
            <a:endParaRPr lang="en-US" altLang="zh-CN" sz="2400" dirty="0" smtClean="0">
              <a:latin typeface="华文宋体" panose="02010600040101010101" pitchFamily="2" charset="-122"/>
              <a:ea typeface="华文宋体" panose="02010600040101010101" pitchFamily="2" charset="-122"/>
            </a:endParaRPr>
          </a:p>
          <a:p>
            <a:pPr>
              <a:lnSpc>
                <a:spcPct val="120000"/>
              </a:lnSpc>
            </a:pPr>
            <a:r>
              <a:rPr lang="en-US" altLang="zh-CN" sz="2400" dirty="0" smtClean="0">
                <a:latin typeface="华文宋体" panose="02010600040101010101" pitchFamily="2" charset="-122"/>
                <a:ea typeface="华文宋体" panose="02010600040101010101" pitchFamily="2" charset="-122"/>
              </a:rPr>
              <a:t>		=  3.262  </a:t>
            </a:r>
            <a:r>
              <a:rPr lang="en-US" altLang="zh-CN" sz="2400" dirty="0" err="1" smtClean="0">
                <a:latin typeface="华文宋体" panose="02010600040101010101" pitchFamily="2" charset="-122"/>
                <a:ea typeface="华文宋体" panose="02010600040101010101" pitchFamily="2" charset="-122"/>
              </a:rPr>
              <a:t>ly</a:t>
            </a:r>
            <a:r>
              <a:rPr lang="en-US" altLang="zh-CN" sz="2400" dirty="0" smtClean="0">
                <a:latin typeface="华文宋体" panose="02010600040101010101" pitchFamily="2" charset="-122"/>
                <a:ea typeface="华文宋体" panose="02010600040101010101" pitchFamily="2" charset="-122"/>
              </a:rPr>
              <a:t> (</a:t>
            </a:r>
            <a:r>
              <a:rPr lang="zh-CN" altLang="en-US" sz="2400" dirty="0" smtClean="0">
                <a:latin typeface="华文宋体" panose="02010600040101010101" pitchFamily="2" charset="-122"/>
                <a:ea typeface="华文宋体" panose="02010600040101010101" pitchFamily="2" charset="-122"/>
              </a:rPr>
              <a:t>光年</a:t>
            </a:r>
            <a:r>
              <a:rPr lang="en-US" altLang="zh-CN" sz="2400" dirty="0" smtClean="0">
                <a:latin typeface="华文宋体" panose="02010600040101010101" pitchFamily="2" charset="-122"/>
                <a:ea typeface="华文宋体" panose="02010600040101010101" pitchFamily="2" charset="-122"/>
              </a:rPr>
              <a:t>)</a:t>
            </a:r>
          </a:p>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r>
              <a:rPr lang="en-US" altLang="zh-CN" sz="2400" dirty="0" smtClean="0">
                <a:latin typeface="华文宋体" panose="02010600040101010101" pitchFamily="2" charset="-122"/>
                <a:ea typeface="华文宋体" panose="02010600040101010101" pitchFamily="2" charset="-122"/>
              </a:rPr>
              <a:t> 	 1 </a:t>
            </a:r>
            <a:r>
              <a:rPr lang="en-US" altLang="zh-CN" sz="2400" dirty="0" err="1" smtClean="0">
                <a:latin typeface="华文宋体" panose="02010600040101010101" pitchFamily="2" charset="-122"/>
                <a:ea typeface="华文宋体" panose="02010600040101010101" pitchFamily="2" charset="-122"/>
              </a:rPr>
              <a:t>Mpc</a:t>
            </a:r>
            <a:r>
              <a:rPr lang="en-US" altLang="zh-CN" sz="2400" dirty="0" smtClean="0">
                <a:latin typeface="华文宋体" panose="02010600040101010101" pitchFamily="2" charset="-122"/>
                <a:ea typeface="华文宋体" panose="02010600040101010101" pitchFamily="2" charset="-122"/>
              </a:rPr>
              <a:t>	=  10</a:t>
            </a:r>
            <a:r>
              <a:rPr lang="en-US" altLang="zh-CN" sz="2400" baseline="30000" dirty="0" smtClean="0">
                <a:latin typeface="华文宋体" panose="02010600040101010101" pitchFamily="2" charset="-122"/>
                <a:ea typeface="华文宋体" panose="02010600040101010101" pitchFamily="2" charset="-122"/>
              </a:rPr>
              <a:t>6</a:t>
            </a:r>
            <a:r>
              <a:rPr lang="en-US" altLang="zh-CN" sz="2400" dirty="0" smtClean="0">
                <a:latin typeface="华文宋体" panose="02010600040101010101" pitchFamily="2" charset="-122"/>
                <a:ea typeface="华文宋体" panose="02010600040101010101" pitchFamily="2" charset="-122"/>
              </a:rPr>
              <a:t> pc</a:t>
            </a:r>
          </a:p>
          <a:p>
            <a:pPr>
              <a:lnSpc>
                <a:spcPct val="120000"/>
              </a:lnSpc>
            </a:pPr>
            <a:r>
              <a:rPr lang="en-US" altLang="zh-CN" sz="2400" dirty="0" smtClean="0">
                <a:latin typeface="华文宋体" panose="02010600040101010101" pitchFamily="2" charset="-122"/>
                <a:ea typeface="华文宋体" panose="02010600040101010101" pitchFamily="2" charset="-122"/>
              </a:rPr>
              <a:t>	(</a:t>
            </a:r>
            <a:r>
              <a:rPr lang="zh-CN" altLang="en-US" sz="2400" dirty="0" smtClean="0">
                <a:latin typeface="华文宋体" panose="02010600040101010101" pitchFamily="2" charset="-122"/>
                <a:ea typeface="华文宋体" panose="02010600040101010101" pitchFamily="2" charset="-122"/>
              </a:rPr>
              <a:t>百万秒差距，宇宙学最常用单位</a:t>
            </a:r>
            <a:r>
              <a:rPr lang="en-US" altLang="zh-CN" sz="2400" dirty="0" smtClean="0">
                <a:latin typeface="华文宋体" panose="02010600040101010101" pitchFamily="2" charset="-122"/>
                <a:ea typeface="华文宋体" panose="02010600040101010101" pitchFamily="2" charset="-122"/>
              </a:rPr>
              <a:t>)</a:t>
            </a: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r>
              <a:rPr lang="en-US" altLang="zh-CN" sz="2400" dirty="0" smtClean="0">
                <a:latin typeface="华文宋体" panose="02010600040101010101" pitchFamily="2" charset="-122"/>
                <a:ea typeface="华文宋体" panose="02010600040101010101" pitchFamily="2" charset="-122"/>
              </a:rPr>
              <a:t> 	1 </a:t>
            </a:r>
            <a:r>
              <a:rPr lang="en-US" altLang="zh-CN" sz="2400" dirty="0" err="1" smtClean="0">
                <a:latin typeface="华文宋体" panose="02010600040101010101" pitchFamily="2" charset="-122"/>
                <a:ea typeface="华文宋体" panose="02010600040101010101" pitchFamily="2" charset="-122"/>
              </a:rPr>
              <a:t>Gpc</a:t>
            </a:r>
            <a:r>
              <a:rPr lang="en-US" altLang="zh-CN" sz="2400" dirty="0" smtClean="0">
                <a:latin typeface="华文宋体" panose="02010600040101010101" pitchFamily="2" charset="-122"/>
                <a:ea typeface="华文宋体" panose="02010600040101010101" pitchFamily="2" charset="-122"/>
              </a:rPr>
              <a:t>	= 10</a:t>
            </a:r>
            <a:r>
              <a:rPr lang="en-US" altLang="zh-CN" sz="2400" baseline="30000" dirty="0" smtClean="0">
                <a:latin typeface="华文宋体" panose="02010600040101010101" pitchFamily="2" charset="-122"/>
                <a:ea typeface="华文宋体" panose="02010600040101010101" pitchFamily="2" charset="-122"/>
              </a:rPr>
              <a:t>9</a:t>
            </a:r>
            <a:r>
              <a:rPr lang="en-US" altLang="zh-CN" sz="2400" dirty="0" smtClean="0">
                <a:latin typeface="华文宋体" panose="02010600040101010101" pitchFamily="2" charset="-122"/>
                <a:ea typeface="华文宋体" panose="02010600040101010101" pitchFamily="2" charset="-122"/>
              </a:rPr>
              <a:t> pc</a:t>
            </a:r>
            <a:endParaRPr lang="en-US" altLang="zh-CN" sz="2400" dirty="0">
              <a:latin typeface="华文宋体" panose="02010600040101010101" pitchFamily="2" charset="-122"/>
              <a:ea typeface="华文宋体" panose="02010600040101010101" pitchFamily="2" charset="-122"/>
            </a:endParaRPr>
          </a:p>
          <a:p>
            <a:pPr>
              <a:lnSpc>
                <a:spcPct val="120000"/>
              </a:lnSpc>
            </a:pPr>
            <a:endParaRPr lang="en-US" altLang="zh-CN" sz="2000" dirty="0">
              <a:latin typeface="华文宋体" panose="02010600040101010101" pitchFamily="2" charset="-122"/>
              <a:ea typeface="华文宋体" panose="02010600040101010101" pitchFamily="2" charset="-122"/>
            </a:endParaRPr>
          </a:p>
          <a:p>
            <a:pPr>
              <a:lnSpc>
                <a:spcPct val="120000"/>
              </a:lnSpc>
            </a:pPr>
            <a:r>
              <a:rPr lang="en-US" altLang="zh-CN" sz="2400" dirty="0" smtClean="0">
                <a:latin typeface="华文宋体" panose="02010600040101010101" pitchFamily="2" charset="-122"/>
                <a:ea typeface="华文宋体" panose="02010600040101010101" pitchFamily="2" charset="-122"/>
              </a:rPr>
              <a:t>	Particle horizon (the boundary of the observable universe) </a:t>
            </a:r>
          </a:p>
          <a:p>
            <a:pPr>
              <a:lnSpc>
                <a:spcPct val="120000"/>
              </a:lnSpc>
            </a:pPr>
            <a:r>
              <a:rPr lang="en-US" altLang="zh-CN" sz="2400" dirty="0">
                <a:latin typeface="华文宋体" panose="02010600040101010101" pitchFamily="2" charset="-122"/>
                <a:ea typeface="华文宋体" panose="02010600040101010101" pitchFamily="2" charset="-122"/>
              </a:rPr>
              <a:t>	</a:t>
            </a:r>
            <a:r>
              <a:rPr lang="en-US" altLang="zh-CN" sz="2400" dirty="0" smtClean="0">
                <a:latin typeface="华文宋体" panose="02010600040101010101" pitchFamily="2" charset="-122"/>
                <a:ea typeface="华文宋体" panose="02010600040101010101" pitchFamily="2" charset="-122"/>
              </a:rPr>
              <a:t>	~ 14.0 </a:t>
            </a:r>
            <a:r>
              <a:rPr lang="en-US" altLang="zh-CN" sz="2400" dirty="0" err="1" smtClean="0">
                <a:latin typeface="华文宋体" panose="02010600040101010101" pitchFamily="2" charset="-122"/>
                <a:ea typeface="华文宋体" panose="02010600040101010101" pitchFamily="2" charset="-122"/>
              </a:rPr>
              <a:t>Gpc</a:t>
            </a:r>
            <a:endParaRPr lang="zh-CN" altLang="en-US" sz="2400" dirty="0">
              <a:latin typeface="华文宋体" panose="02010600040101010101" pitchFamily="2" charset="-122"/>
              <a:ea typeface="华文宋体" panose="02010600040101010101" pitchFamily="2" charset="-122"/>
            </a:endParaRPr>
          </a:p>
        </p:txBody>
      </p:sp>
      <p:sp>
        <p:nvSpPr>
          <p:cNvPr id="2" name="矩形 1"/>
          <p:cNvSpPr/>
          <p:nvPr/>
        </p:nvSpPr>
        <p:spPr>
          <a:xfrm>
            <a:off x="414710" y="521482"/>
            <a:ext cx="11323783" cy="580159"/>
          </a:xfrm>
          <a:prstGeom prst="rect">
            <a:avLst/>
          </a:prstGeom>
        </p:spPr>
        <p:txBody>
          <a:bodyPr wrap="square">
            <a:spAutoFit/>
          </a:bodyPr>
          <a:lstStyle/>
          <a:p>
            <a:pPr>
              <a:lnSpc>
                <a:spcPct val="120000"/>
              </a:lnSpc>
            </a:pPr>
            <a:r>
              <a:rPr lang="en-US" altLang="zh-CN" sz="2800" b="1" dirty="0" smtClean="0">
                <a:solidFill>
                  <a:srgbClr val="000000"/>
                </a:solidFill>
                <a:latin typeface="华文宋体" panose="02010600040101010101" pitchFamily="2" charset="-122"/>
                <a:ea typeface="华文宋体" panose="02010600040101010101" pitchFamily="2" charset="-122"/>
              </a:rPr>
              <a:t>1 PARSEC </a:t>
            </a:r>
            <a:r>
              <a:rPr lang="en-US" altLang="zh-CN" sz="2800" b="1" dirty="0">
                <a:solidFill>
                  <a:srgbClr val="000000"/>
                </a:solidFill>
                <a:latin typeface="华文宋体" panose="02010600040101010101" pitchFamily="2" charset="-122"/>
                <a:ea typeface="华文宋体" panose="02010600040101010101" pitchFamily="2" charset="-122"/>
              </a:rPr>
              <a:t>(</a:t>
            </a:r>
            <a:r>
              <a:rPr lang="zh-CN" altLang="en-US" sz="2800" b="1" dirty="0">
                <a:solidFill>
                  <a:srgbClr val="000000"/>
                </a:solidFill>
                <a:latin typeface="华文宋体" panose="02010600040101010101" pitchFamily="2" charset="-122"/>
                <a:ea typeface="华文宋体" panose="02010600040101010101" pitchFamily="2" charset="-122"/>
              </a:rPr>
              <a:t>秒差距</a:t>
            </a:r>
            <a:r>
              <a:rPr lang="en-US" altLang="zh-CN" sz="2800" b="1" dirty="0" smtClean="0">
                <a:solidFill>
                  <a:srgbClr val="000000"/>
                </a:solidFill>
                <a:latin typeface="华文宋体" panose="02010600040101010101" pitchFamily="2" charset="-122"/>
                <a:ea typeface="华文宋体" panose="02010600040101010101" pitchFamily="2" charset="-122"/>
              </a:rPr>
              <a:t>) = 1 </a:t>
            </a:r>
            <a:r>
              <a:rPr lang="en-US" altLang="zh-CN" sz="2800" b="1" dirty="0" err="1">
                <a:solidFill>
                  <a:srgbClr val="000000"/>
                </a:solidFill>
                <a:latin typeface="华文宋体" panose="02010600040101010101" pitchFamily="2" charset="-122"/>
                <a:ea typeface="华文宋体" panose="02010600040101010101" pitchFamily="2" charset="-122"/>
              </a:rPr>
              <a:t>arcsecond</a:t>
            </a:r>
            <a:r>
              <a:rPr lang="en-US" altLang="zh-CN" sz="2800" b="1" dirty="0">
                <a:solidFill>
                  <a:srgbClr val="000000"/>
                </a:solidFill>
                <a:latin typeface="华文宋体" panose="02010600040101010101" pitchFamily="2" charset="-122"/>
                <a:ea typeface="华文宋体" panose="02010600040101010101" pitchFamily="2" charset="-122"/>
              </a:rPr>
              <a:t> </a:t>
            </a:r>
            <a:r>
              <a:rPr lang="en-US" altLang="zh-CN" sz="2800" b="1" dirty="0" smtClean="0">
                <a:solidFill>
                  <a:srgbClr val="000000"/>
                </a:solidFill>
                <a:latin typeface="华文宋体" panose="02010600040101010101" pitchFamily="2" charset="-122"/>
                <a:ea typeface="华文宋体" panose="02010600040101010101" pitchFamily="2" charset="-122"/>
              </a:rPr>
              <a:t>parallax angle </a:t>
            </a:r>
            <a:r>
              <a:rPr lang="en-US" altLang="zh-CN" sz="2800" b="1" dirty="0">
                <a:solidFill>
                  <a:srgbClr val="000000"/>
                </a:solidFill>
                <a:latin typeface="华文宋体" panose="02010600040101010101" pitchFamily="2" charset="-122"/>
                <a:ea typeface="华文宋体" panose="02010600040101010101" pitchFamily="2" charset="-122"/>
              </a:rPr>
              <a:t>(</a:t>
            </a:r>
            <a:r>
              <a:rPr lang="zh-CN" altLang="en-US" sz="2800" b="1" dirty="0" smtClean="0">
                <a:solidFill>
                  <a:srgbClr val="000000"/>
                </a:solidFill>
                <a:latin typeface="华文宋体" panose="02010600040101010101" pitchFamily="2" charset="-122"/>
                <a:ea typeface="华文宋体" panose="02010600040101010101" pitchFamily="2" charset="-122"/>
              </a:rPr>
              <a:t>视差</a:t>
            </a:r>
            <a:r>
              <a:rPr lang="en-US" altLang="zh-CN" sz="2800" b="1" dirty="0" smtClean="0">
                <a:solidFill>
                  <a:srgbClr val="000000"/>
                </a:solidFill>
                <a:latin typeface="华文宋体" panose="02010600040101010101" pitchFamily="2" charset="-122"/>
                <a:ea typeface="华文宋体" panose="02010600040101010101" pitchFamily="2" charset="-122"/>
              </a:rPr>
              <a:t>1</a:t>
            </a:r>
            <a:r>
              <a:rPr lang="zh-CN" altLang="en-US" sz="2800" b="1" dirty="0" smtClean="0">
                <a:solidFill>
                  <a:srgbClr val="000000"/>
                </a:solidFill>
                <a:latin typeface="华文宋体" panose="02010600040101010101" pitchFamily="2" charset="-122"/>
                <a:ea typeface="华文宋体" panose="02010600040101010101" pitchFamily="2" charset="-122"/>
              </a:rPr>
              <a:t>角秒</a:t>
            </a:r>
            <a:r>
              <a:rPr lang="en-US" altLang="zh-CN" sz="2800" b="1" dirty="0" smtClean="0">
                <a:solidFill>
                  <a:srgbClr val="000000"/>
                </a:solidFill>
                <a:latin typeface="华文宋体" panose="02010600040101010101" pitchFamily="2" charset="-122"/>
                <a:ea typeface="华文宋体" panose="02010600040101010101" pitchFamily="2" charset="-122"/>
              </a:rPr>
              <a:t>)</a:t>
            </a:r>
            <a:endParaRPr lang="en-US" altLang="zh-CN" sz="2800" b="1" dirty="0">
              <a:solidFill>
                <a:srgbClr val="000000"/>
              </a:solidFill>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288339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09700" y="1556239"/>
            <a:ext cx="9144000" cy="1355848"/>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1.5.3 </a:t>
            </a:r>
            <a:r>
              <a:rPr lang="zh-CN" altLang="en-US" b="1" dirty="0" smtClean="0">
                <a:latin typeface="华文宋体" panose="02010600040101010101" pitchFamily="2" charset="-122"/>
                <a:ea typeface="华文宋体" panose="02010600040101010101" pitchFamily="2" charset="-122"/>
              </a:rPr>
              <a:t>宇宙学扰动与结构形成</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Perturbations and Structure Formation</a:t>
            </a:r>
            <a:endParaRPr lang="zh-CN" altLang="en-US" b="1" dirty="0">
              <a:latin typeface="华文宋体" panose="02010600040101010101" pitchFamily="2" charset="-122"/>
              <a:ea typeface="华文宋体" panose="02010600040101010101"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828" y="4008233"/>
            <a:ext cx="2980960" cy="2087507"/>
          </a:xfrm>
          <a:prstGeom prst="rect">
            <a:avLst/>
          </a:prstGeom>
        </p:spPr>
      </p:pic>
      <p:pic>
        <p:nvPicPr>
          <p:cNvPr id="9" name="图片 8"/>
          <p:cNvPicPr>
            <a:picLocks noChangeAspect="1"/>
          </p:cNvPicPr>
          <p:nvPr/>
        </p:nvPicPr>
        <p:blipFill>
          <a:blip r:embed="rId3"/>
          <a:stretch>
            <a:fillRect/>
          </a:stretch>
        </p:blipFill>
        <p:spPr>
          <a:xfrm>
            <a:off x="653560" y="4169945"/>
            <a:ext cx="3338147" cy="2010265"/>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4909" y="3715197"/>
            <a:ext cx="2850296" cy="2673577"/>
          </a:xfrm>
          <a:prstGeom prst="rect">
            <a:avLst/>
          </a:prstGeom>
        </p:spPr>
      </p:pic>
    </p:spTree>
    <p:extLst>
      <p:ext uri="{BB962C8B-B14F-4D97-AF65-F5344CB8AC3E}">
        <p14:creationId xmlns:p14="http://schemas.microsoft.com/office/powerpoint/2010/main" val="68654310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smtClean="0">
                <a:latin typeface="华文宋体" panose="02010600040101010101" pitchFamily="2" charset="-122"/>
                <a:ea typeface="华文宋体" panose="02010600040101010101" pitchFamily="2" charset="-122"/>
              </a:rPr>
              <a:t>观测：</a:t>
            </a:r>
            <a:r>
              <a:rPr lang="en-US" altLang="zh-CN" sz="4000" b="1" dirty="0" smtClean="0">
                <a:latin typeface="华文宋体" panose="02010600040101010101" pitchFamily="2" charset="-122"/>
                <a:ea typeface="华文宋体" panose="02010600040101010101" pitchFamily="2" charset="-122"/>
              </a:rPr>
              <a:t>CMB </a:t>
            </a:r>
            <a:r>
              <a:rPr lang="zh-CN" altLang="en-US" sz="4000" b="1" dirty="0" smtClean="0">
                <a:latin typeface="华文宋体" panose="02010600040101010101" pitchFamily="2" charset="-122"/>
                <a:ea typeface="华文宋体" panose="02010600040101010101" pitchFamily="2" charset="-122"/>
              </a:rPr>
              <a:t>具有</a:t>
            </a:r>
            <a:r>
              <a:rPr lang="en-US" altLang="zh-CN" sz="4000" b="1" dirty="0" smtClean="0">
                <a:latin typeface="华文宋体" panose="02010600040101010101" pitchFamily="2" charset="-122"/>
                <a:ea typeface="华文宋体" panose="02010600040101010101" pitchFamily="2" charset="-122"/>
              </a:rPr>
              <a:t>10</a:t>
            </a:r>
            <a:r>
              <a:rPr lang="en-US" altLang="zh-CN" sz="4000" b="1" baseline="30000" dirty="0" smtClean="0">
                <a:latin typeface="华文宋体" panose="02010600040101010101" pitchFamily="2" charset="-122"/>
                <a:ea typeface="华文宋体" panose="02010600040101010101" pitchFamily="2" charset="-122"/>
              </a:rPr>
              <a:t>-5</a:t>
            </a:r>
            <a:r>
              <a:rPr lang="en-US" altLang="zh-CN" sz="4000" b="1" dirty="0" smtClean="0">
                <a:latin typeface="华文宋体" panose="02010600040101010101" pitchFamily="2" charset="-122"/>
                <a:ea typeface="华文宋体" panose="02010600040101010101" pitchFamily="2" charset="-122"/>
              </a:rPr>
              <a:t> </a:t>
            </a:r>
            <a:r>
              <a:rPr lang="zh-CN" altLang="en-US" sz="4000" b="1" dirty="0" smtClean="0">
                <a:latin typeface="华文宋体" panose="02010600040101010101" pitchFamily="2" charset="-122"/>
                <a:ea typeface="华文宋体" panose="02010600040101010101" pitchFamily="2" charset="-122"/>
              </a:rPr>
              <a:t>的各向异性（</a:t>
            </a:r>
            <a:r>
              <a:rPr lang="en-US" altLang="zh-CN" sz="4000" b="1" dirty="0">
                <a:latin typeface="华文宋体" panose="02010600040101010101" pitchFamily="2" charset="-122"/>
                <a:ea typeface="华文宋体" panose="02010600040101010101" pitchFamily="2" charset="-122"/>
              </a:rPr>
              <a:t> Anisotropies </a:t>
            </a:r>
            <a:r>
              <a:rPr lang="zh-CN" altLang="en-US" sz="4000" b="1" dirty="0" smtClean="0">
                <a:latin typeface="华文宋体" panose="02010600040101010101" pitchFamily="2" charset="-122"/>
                <a:ea typeface="华文宋体" panose="02010600040101010101" pitchFamily="2" charset="-122"/>
              </a:rPr>
              <a:t>）</a:t>
            </a:r>
            <a:endParaRPr lang="zh-CN" altLang="en-US" sz="4000" b="1" dirty="0">
              <a:latin typeface="华文宋体" panose="02010600040101010101" pitchFamily="2" charset="-122"/>
              <a:ea typeface="华文宋体" panose="02010600040101010101" pitchFamily="2" charset="-122"/>
            </a:endParaRPr>
          </a:p>
        </p:txBody>
      </p:sp>
      <p:pic>
        <p:nvPicPr>
          <p:cNvPr id="8" name="图片 7"/>
          <p:cNvPicPr>
            <a:picLocks noChangeAspect="1"/>
          </p:cNvPicPr>
          <p:nvPr/>
        </p:nvPicPr>
        <p:blipFill>
          <a:blip r:embed="rId2"/>
          <a:stretch>
            <a:fillRect/>
          </a:stretch>
        </p:blipFill>
        <p:spPr>
          <a:xfrm>
            <a:off x="486507" y="2066194"/>
            <a:ext cx="4686620" cy="2822329"/>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276542">
            <a:off x="4211146" y="3691117"/>
            <a:ext cx="2378562" cy="2539821"/>
          </a:xfrm>
          <a:prstGeom prst="rect">
            <a:avLst/>
          </a:prstGeom>
        </p:spPr>
      </p:pic>
      <p:sp>
        <p:nvSpPr>
          <p:cNvPr id="2" name="矩形 1"/>
          <p:cNvSpPr/>
          <p:nvPr/>
        </p:nvSpPr>
        <p:spPr>
          <a:xfrm>
            <a:off x="7961438" y="1429078"/>
            <a:ext cx="2744662" cy="523220"/>
          </a:xfrm>
          <a:prstGeom prst="rect">
            <a:avLst/>
          </a:prstGeom>
        </p:spPr>
        <p:txBody>
          <a:bodyPr wrap="none">
            <a:spAutoFit/>
          </a:bodyPr>
          <a:lstStyle/>
          <a:p>
            <a:r>
              <a:rPr lang="en-US" altLang="zh-CN" sz="2800" b="1" dirty="0">
                <a:latin typeface="华文宋体" panose="02010600040101010101" pitchFamily="2" charset="-122"/>
                <a:ea typeface="华文宋体" panose="02010600040101010101" pitchFamily="2" charset="-122"/>
              </a:rPr>
              <a:t>Planck, 2009-2013</a:t>
            </a:r>
            <a:endParaRPr lang="zh-CN" altLang="en-US" sz="2800" dirty="0"/>
          </a:p>
        </p:txBody>
      </p:sp>
      <p:sp>
        <p:nvSpPr>
          <p:cNvPr id="12" name="矩形 11"/>
          <p:cNvSpPr/>
          <p:nvPr/>
        </p:nvSpPr>
        <p:spPr>
          <a:xfrm>
            <a:off x="1396572" y="1429078"/>
            <a:ext cx="2866490" cy="523220"/>
          </a:xfrm>
          <a:prstGeom prst="rect">
            <a:avLst/>
          </a:prstGeom>
        </p:spPr>
        <p:txBody>
          <a:bodyPr wrap="none">
            <a:spAutoFit/>
          </a:bodyPr>
          <a:lstStyle/>
          <a:p>
            <a:r>
              <a:rPr lang="en-US" altLang="zh-CN" sz="2800" b="1" dirty="0" smtClean="0">
                <a:latin typeface="华文宋体" panose="02010600040101010101" pitchFamily="2" charset="-122"/>
                <a:ea typeface="华文宋体" panose="02010600040101010101" pitchFamily="2" charset="-122"/>
              </a:rPr>
              <a:t>COBE, 1989-1993 </a:t>
            </a:r>
            <a:endParaRPr lang="zh-CN" altLang="en-US" sz="2800" dirty="0"/>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215" y="1952298"/>
            <a:ext cx="4493839" cy="2664069"/>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7083">
            <a:off x="10448489" y="4058195"/>
            <a:ext cx="2074742" cy="2392768"/>
          </a:xfrm>
          <a:prstGeom prst="rect">
            <a:avLst/>
          </a:prstGeom>
        </p:spPr>
      </p:pic>
    </p:spTree>
    <p:extLst>
      <p:ext uri="{BB962C8B-B14F-4D97-AF65-F5344CB8AC3E}">
        <p14:creationId xmlns:p14="http://schemas.microsoft.com/office/powerpoint/2010/main" val="9506737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latin typeface="华文宋体" panose="02010600040101010101" pitchFamily="2" charset="-122"/>
                <a:ea typeface="华文宋体" panose="02010600040101010101" pitchFamily="2" charset="-122"/>
              </a:rPr>
              <a:t>观测：星系</a:t>
            </a:r>
            <a:r>
              <a:rPr lang="zh-CN" altLang="en-US" sz="4000" b="1" dirty="0" smtClean="0">
                <a:latin typeface="华文宋体" panose="02010600040101010101" pitchFamily="2" charset="-122"/>
                <a:ea typeface="华文宋体" panose="02010600040101010101" pitchFamily="2" charset="-122"/>
              </a:rPr>
              <a:t>分布很多结构，组成</a:t>
            </a:r>
            <a:r>
              <a:rPr lang="en-US" altLang="zh-CN" sz="4000" b="1" dirty="0" smtClean="0">
                <a:latin typeface="华文宋体" panose="02010600040101010101" pitchFamily="2" charset="-122"/>
                <a:ea typeface="华文宋体" panose="02010600040101010101" pitchFamily="2" charset="-122"/>
              </a:rPr>
              <a:t>“Cosmic Web”</a:t>
            </a:r>
            <a:endParaRPr lang="zh-CN" altLang="en-US" sz="4000"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04988"/>
            <a:ext cx="5287840" cy="3157086"/>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5025" y="1804988"/>
            <a:ext cx="4508319" cy="3157086"/>
          </a:xfrm>
          <a:prstGeom prst="rect">
            <a:avLst/>
          </a:prstGeom>
        </p:spPr>
      </p:pic>
      <p:sp>
        <p:nvSpPr>
          <p:cNvPr id="13" name="矩形 12"/>
          <p:cNvSpPr/>
          <p:nvPr/>
        </p:nvSpPr>
        <p:spPr>
          <a:xfrm>
            <a:off x="379901" y="5267282"/>
            <a:ext cx="6715124" cy="649858"/>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2dF Galaxy Survey</a:t>
            </a:r>
          </a:p>
        </p:txBody>
      </p:sp>
      <p:sp>
        <p:nvSpPr>
          <p:cNvPr id="14" name="矩形 13"/>
          <p:cNvSpPr/>
          <p:nvPr/>
        </p:nvSpPr>
        <p:spPr>
          <a:xfrm>
            <a:off x="7420707" y="5267282"/>
            <a:ext cx="4498731" cy="1274195"/>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Cosmological Simulation</a:t>
            </a:r>
          </a:p>
          <a:p>
            <a:pPr algn="ctr">
              <a:lnSpc>
                <a:spcPct val="120000"/>
              </a:lnSpc>
            </a:pPr>
            <a:r>
              <a:rPr lang="en-US" altLang="zh-CN" sz="3200" b="1" dirty="0" smtClean="0">
                <a:latin typeface="华文宋体" panose="02010600040101010101" pitchFamily="2" charset="-122"/>
                <a:ea typeface="华文宋体" panose="02010600040101010101" pitchFamily="2" charset="-122"/>
              </a:rPr>
              <a:t>(</a:t>
            </a:r>
            <a:r>
              <a:rPr lang="en-US" altLang="zh-CN" sz="3200" b="1" dirty="0" smtClean="0">
                <a:latin typeface="华文宋体" panose="02010600040101010101" pitchFamily="2" charset="-122"/>
                <a:ea typeface="华文宋体" panose="02010600040101010101" pitchFamily="2" charset="-122"/>
                <a:hlinkClick r:id="rId4" action="ppaction://hlinkfile"/>
              </a:rPr>
              <a:t>click for movie</a:t>
            </a:r>
            <a:r>
              <a:rPr lang="en-US" altLang="zh-CN" sz="3200" b="1" dirty="0" smtClean="0">
                <a:latin typeface="华文宋体" panose="02010600040101010101" pitchFamily="2" charset="-122"/>
                <a:ea typeface="华文宋体" panose="02010600040101010101" pitchFamily="2" charset="-122"/>
              </a:rPr>
              <a:t>)</a:t>
            </a:r>
          </a:p>
        </p:txBody>
      </p:sp>
    </p:spTree>
    <p:extLst>
      <p:ext uri="{BB962C8B-B14F-4D97-AF65-F5344CB8AC3E}">
        <p14:creationId xmlns:p14="http://schemas.microsoft.com/office/powerpoint/2010/main" val="18216214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387210" y="376482"/>
            <a:ext cx="1088487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smtClean="0">
                <a:latin typeface="黑体" panose="02010609060101010101" pitchFamily="49" charset="-122"/>
                <a:ea typeface="黑体" panose="02010609060101010101" pitchFamily="49" charset="-122"/>
              </a:rPr>
              <a:t>理论工具</a:t>
            </a:r>
            <a:r>
              <a:rPr lang="en-US" altLang="zh-CN" sz="3200" dirty="0" smtClean="0">
                <a:latin typeface="黑体" panose="02010609060101010101" pitchFamily="49" charset="-122"/>
                <a:ea typeface="黑体" panose="02010609060101010101" pitchFamily="49" charset="-122"/>
              </a:rPr>
              <a:t>: </a:t>
            </a:r>
            <a:r>
              <a:rPr lang="zh-CN" altLang="en-US" sz="3200" dirty="0" smtClean="0">
                <a:latin typeface="黑体" panose="02010609060101010101" pitchFamily="49" charset="-122"/>
                <a:ea typeface="黑体" panose="02010609060101010101" pitchFamily="49" charset="-122"/>
              </a:rPr>
              <a:t>扰动计算</a:t>
            </a:r>
            <a:r>
              <a:rPr lang="en-US" altLang="zh-CN" sz="3200" dirty="0" smtClean="0">
                <a:latin typeface="黑体" panose="02010609060101010101" pitchFamily="49" charset="-122"/>
                <a:ea typeface="黑体" panose="02010609060101010101" pitchFamily="49" charset="-122"/>
              </a:rPr>
              <a:t>(Perturbation Theory) + </a:t>
            </a:r>
            <a:r>
              <a:rPr lang="zh-CN" altLang="en-US" sz="3200" dirty="0" smtClean="0">
                <a:latin typeface="黑体" panose="02010609060101010101" pitchFamily="49" charset="-122"/>
                <a:ea typeface="黑体" panose="02010609060101010101" pitchFamily="49" charset="-122"/>
              </a:rPr>
              <a:t>数值模拟（</a:t>
            </a:r>
            <a:r>
              <a:rPr lang="en-US" altLang="zh-CN" sz="3200" dirty="0" smtClean="0">
                <a:latin typeface="黑体" panose="02010609060101010101" pitchFamily="49" charset="-122"/>
                <a:ea typeface="黑体" panose="02010609060101010101" pitchFamily="49" charset="-122"/>
              </a:rPr>
              <a:t>N-body Simulation)</a:t>
            </a:r>
            <a:endParaRPr lang="zh-CN" altLang="en-US" sz="32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386" y="1456010"/>
            <a:ext cx="2072778" cy="1451525"/>
          </a:xfrm>
          <a:prstGeom prst="rect">
            <a:avLst/>
          </a:prstGeom>
        </p:spPr>
      </p:pic>
      <p:pic>
        <p:nvPicPr>
          <p:cNvPr id="2" name="图片 1"/>
          <p:cNvPicPr>
            <a:picLocks noChangeAspect="1"/>
          </p:cNvPicPr>
          <p:nvPr/>
        </p:nvPicPr>
        <p:blipFill>
          <a:blip r:embed="rId3"/>
          <a:stretch>
            <a:fillRect/>
          </a:stretch>
        </p:blipFill>
        <p:spPr>
          <a:xfrm>
            <a:off x="387210" y="2515881"/>
            <a:ext cx="6408514" cy="3338513"/>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8028386" y="3163130"/>
            <a:ext cx="2494624" cy="2494624"/>
          </a:xfrm>
          <a:prstGeom prst="rect">
            <a:avLst/>
          </a:prstGeom>
        </p:spPr>
      </p:pic>
      <p:sp>
        <p:nvSpPr>
          <p:cNvPr id="9" name="矩形 8"/>
          <p:cNvSpPr/>
          <p:nvPr/>
        </p:nvSpPr>
        <p:spPr>
          <a:xfrm>
            <a:off x="10293030" y="1702045"/>
            <a:ext cx="1673301" cy="1097223"/>
          </a:xfrm>
          <a:prstGeom prst="rect">
            <a:avLst/>
          </a:prstGeom>
        </p:spPr>
        <p:txBody>
          <a:bodyPr wrap="square">
            <a:spAutoFit/>
          </a:bodyPr>
          <a:lstStyle/>
          <a:p>
            <a:pPr algn="ctr">
              <a:lnSpc>
                <a:spcPct val="120000"/>
              </a:lnSpc>
            </a:pPr>
            <a:r>
              <a:rPr lang="en-US" altLang="zh-CN" sz="2800" b="1" dirty="0" smtClean="0">
                <a:latin typeface="华文宋体" panose="02010600040101010101" pitchFamily="2" charset="-122"/>
                <a:ea typeface="华文宋体" panose="02010600040101010101" pitchFamily="2" charset="-122"/>
              </a:rPr>
              <a:t>N-body</a:t>
            </a:r>
          </a:p>
          <a:p>
            <a:pPr algn="ctr">
              <a:lnSpc>
                <a:spcPct val="120000"/>
              </a:lnSpc>
            </a:pPr>
            <a:r>
              <a:rPr lang="en-US" altLang="zh-CN" sz="2800" b="1" dirty="0" smtClean="0">
                <a:latin typeface="华文宋体" panose="02010600040101010101" pitchFamily="2" charset="-122"/>
                <a:ea typeface="华文宋体" panose="02010600040101010101" pitchFamily="2" charset="-122"/>
              </a:rPr>
              <a:t>Only DM</a:t>
            </a:r>
          </a:p>
        </p:txBody>
      </p:sp>
      <p:sp>
        <p:nvSpPr>
          <p:cNvPr id="10" name="矩形 9"/>
          <p:cNvSpPr/>
          <p:nvPr/>
        </p:nvSpPr>
        <p:spPr>
          <a:xfrm>
            <a:off x="7101423" y="5721138"/>
            <a:ext cx="5278146" cy="978729"/>
          </a:xfrm>
          <a:prstGeom prst="rect">
            <a:avLst/>
          </a:prstGeom>
        </p:spPr>
        <p:txBody>
          <a:bodyPr wrap="square">
            <a:spAutoFit/>
          </a:bodyPr>
          <a:lstStyle/>
          <a:p>
            <a:pPr algn="ctr">
              <a:lnSpc>
                <a:spcPct val="120000"/>
              </a:lnSpc>
            </a:pPr>
            <a:r>
              <a:rPr lang="en-US" altLang="zh-CN" sz="2800" b="1" dirty="0" smtClean="0">
                <a:latin typeface="华文宋体" panose="02010600040101010101" pitchFamily="2" charset="-122"/>
                <a:ea typeface="华文宋体" panose="02010600040101010101" pitchFamily="2" charset="-122"/>
              </a:rPr>
              <a:t>Hydro</a:t>
            </a:r>
            <a:r>
              <a:rPr lang="en-US" altLang="zh-CN" sz="2000" b="1" dirty="0" smtClean="0">
                <a:latin typeface="华文宋体" panose="02010600040101010101" pitchFamily="2" charset="-122"/>
                <a:ea typeface="华文宋体" panose="02010600040101010101" pitchFamily="2" charset="-122"/>
              </a:rPr>
              <a:t> (+gas particle; baryonic processes: </a:t>
            </a:r>
          </a:p>
          <a:p>
            <a:pPr algn="ctr">
              <a:lnSpc>
                <a:spcPct val="120000"/>
              </a:lnSpc>
            </a:pPr>
            <a:r>
              <a:rPr lang="en-US" altLang="zh-CN" sz="2000" b="1" dirty="0" smtClean="0">
                <a:latin typeface="华文宋体" panose="02010600040101010101" pitchFamily="2" charset="-122"/>
                <a:ea typeface="华文宋体" panose="02010600040101010101" pitchFamily="2" charset="-122"/>
              </a:rPr>
              <a:t>star formation, AGN, …) </a:t>
            </a:r>
          </a:p>
        </p:txBody>
      </p:sp>
    </p:spTree>
    <p:extLst>
      <p:ext uri="{BB962C8B-B14F-4D97-AF65-F5344CB8AC3E}">
        <p14:creationId xmlns:p14="http://schemas.microsoft.com/office/powerpoint/2010/main" val="363460437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360485" y="365125"/>
            <a:ext cx="1192236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200" dirty="0">
                <a:latin typeface="黑体" panose="02010609060101010101" pitchFamily="49" charset="-122"/>
                <a:ea typeface="黑体" panose="02010609060101010101" pitchFamily="49" charset="-122"/>
              </a:rPr>
              <a:t>统计</a:t>
            </a:r>
            <a:r>
              <a:rPr lang="zh-CN" altLang="en-US" sz="3200" dirty="0" smtClean="0">
                <a:latin typeface="黑体" panose="02010609060101010101" pitchFamily="49" charset="-122"/>
                <a:ea typeface="黑体" panose="02010609060101010101" pitchFamily="49" charset="-122"/>
              </a:rPr>
              <a:t>工具（用于从数据中提取信息，并与理论计算比较）：</a:t>
            </a:r>
            <a:endParaRPr lang="en-US" altLang="zh-CN" sz="3200" dirty="0" smtClean="0">
              <a:latin typeface="黑体" panose="02010609060101010101" pitchFamily="49" charset="-122"/>
              <a:ea typeface="黑体" panose="02010609060101010101" pitchFamily="49" charset="-122"/>
            </a:endParaRPr>
          </a:p>
          <a:p>
            <a:pPr>
              <a:lnSpc>
                <a:spcPct val="150000"/>
              </a:lnSpc>
            </a:pPr>
            <a:r>
              <a:rPr lang="en-US" altLang="zh-CN" sz="3200" dirty="0" smtClean="0">
                <a:latin typeface="黑体" panose="02010609060101010101" pitchFamily="49" charset="-122"/>
                <a:ea typeface="黑体" panose="02010609060101010101" pitchFamily="49" charset="-122"/>
              </a:rPr>
              <a:t> </a:t>
            </a:r>
            <a:r>
              <a:rPr lang="zh-CN" altLang="en-US" sz="3200" dirty="0" smtClean="0">
                <a:latin typeface="黑体" panose="02010609060101010101" pitchFamily="49" charset="-122"/>
                <a:ea typeface="黑体" panose="02010609060101010101" pitchFamily="49" charset="-122"/>
              </a:rPr>
              <a:t>关联函数</a:t>
            </a:r>
            <a:r>
              <a:rPr lang="en-US" altLang="zh-CN" sz="3200" dirty="0" smtClean="0">
                <a:latin typeface="黑体" panose="02010609060101010101" pitchFamily="49" charset="-122"/>
                <a:ea typeface="黑体" panose="02010609060101010101" pitchFamily="49" charset="-122"/>
              </a:rPr>
              <a:t>(Correlation Function)</a:t>
            </a:r>
            <a:r>
              <a:rPr lang="zh-CN" altLang="en-US" sz="3200" dirty="0" smtClean="0">
                <a:latin typeface="黑体" panose="02010609060101010101" pitchFamily="49" charset="-122"/>
                <a:ea typeface="黑体" panose="02010609060101010101" pitchFamily="49" charset="-122"/>
              </a:rPr>
              <a:t>，</a:t>
            </a:r>
            <a:r>
              <a:rPr lang="en-US" altLang="zh-CN" sz="3200" dirty="0" smtClean="0">
                <a:latin typeface="黑体" panose="02010609060101010101" pitchFamily="49" charset="-122"/>
                <a:ea typeface="黑体" panose="02010609060101010101" pitchFamily="49" charset="-122"/>
              </a:rPr>
              <a:t> </a:t>
            </a:r>
            <a:r>
              <a:rPr lang="zh-CN" altLang="en-US" sz="3200" dirty="0" smtClean="0">
                <a:latin typeface="黑体" panose="02010609060101010101" pitchFamily="49" charset="-122"/>
                <a:ea typeface="黑体" panose="02010609060101010101" pitchFamily="49" charset="-122"/>
              </a:rPr>
              <a:t>功率谱（</a:t>
            </a:r>
            <a:r>
              <a:rPr lang="en-US" altLang="zh-CN" sz="3200" dirty="0" smtClean="0">
                <a:latin typeface="黑体" panose="02010609060101010101" pitchFamily="49" charset="-122"/>
                <a:ea typeface="黑体" panose="02010609060101010101" pitchFamily="49" charset="-122"/>
              </a:rPr>
              <a:t>Power Spectrum</a:t>
            </a:r>
            <a:r>
              <a:rPr lang="zh-CN" altLang="en-US" sz="3200" dirty="0" smtClean="0">
                <a:latin typeface="黑体" panose="02010609060101010101" pitchFamily="49" charset="-122"/>
                <a:ea typeface="黑体" panose="02010609060101010101" pitchFamily="49" charset="-122"/>
              </a:rPr>
              <a:t>）</a:t>
            </a:r>
            <a:endParaRPr lang="zh-CN" altLang="en-US" sz="32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877757" y="5411836"/>
            <a:ext cx="3391699" cy="555005"/>
          </a:xfrm>
          <a:prstGeom prst="rect">
            <a:avLst/>
          </a:prstGeom>
        </p:spPr>
      </p:pic>
      <p:pic>
        <p:nvPicPr>
          <p:cNvPr id="7" name="图片 6"/>
          <p:cNvPicPr>
            <a:picLocks noChangeAspect="1"/>
          </p:cNvPicPr>
          <p:nvPr/>
        </p:nvPicPr>
        <p:blipFill>
          <a:blip r:embed="rId3"/>
          <a:stretch>
            <a:fillRect/>
          </a:stretch>
        </p:blipFill>
        <p:spPr>
          <a:xfrm>
            <a:off x="6396122" y="5769157"/>
            <a:ext cx="5774296" cy="740007"/>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817" y="2053819"/>
            <a:ext cx="3875822" cy="363552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230" y="2105489"/>
            <a:ext cx="2963564" cy="2963564"/>
          </a:xfrm>
          <a:prstGeom prst="rect">
            <a:avLst/>
          </a:prstGeom>
        </p:spPr>
      </p:pic>
      <p:pic>
        <p:nvPicPr>
          <p:cNvPr id="12" name="图片 11"/>
          <p:cNvPicPr>
            <a:picLocks noChangeAspect="1"/>
          </p:cNvPicPr>
          <p:nvPr/>
        </p:nvPicPr>
        <p:blipFill>
          <a:blip r:embed="rId6"/>
          <a:stretch>
            <a:fillRect/>
          </a:stretch>
        </p:blipFill>
        <p:spPr>
          <a:xfrm>
            <a:off x="458107" y="5897797"/>
            <a:ext cx="4503810" cy="960203"/>
          </a:xfrm>
          <a:prstGeom prst="rect">
            <a:avLst/>
          </a:prstGeom>
        </p:spPr>
      </p:pic>
      <p:sp>
        <p:nvSpPr>
          <p:cNvPr id="13" name="矩形 12"/>
          <p:cNvSpPr/>
          <p:nvPr/>
        </p:nvSpPr>
        <p:spPr>
          <a:xfrm>
            <a:off x="5169204" y="2396928"/>
            <a:ext cx="2127739" cy="1200329"/>
          </a:xfrm>
          <a:prstGeom prst="rect">
            <a:avLst/>
          </a:prstGeom>
        </p:spPr>
        <p:txBody>
          <a:bodyPr wrap="square">
            <a:spAutoFit/>
          </a:bodyPr>
          <a:lstStyle/>
          <a:p>
            <a:pPr algn="ctr"/>
            <a:r>
              <a:rPr lang="en-US" altLang="zh-CN" sz="3600" b="1" dirty="0" smtClean="0">
                <a:latin typeface="华文宋体" panose="02010600040101010101" pitchFamily="2" charset="-122"/>
                <a:ea typeface="华文宋体" panose="02010600040101010101" pitchFamily="2" charset="-122"/>
              </a:rPr>
              <a:t>Fourier</a:t>
            </a:r>
          </a:p>
          <a:p>
            <a:pPr algn="ctr"/>
            <a:r>
              <a:rPr lang="en-US" altLang="zh-CN" sz="3600" b="1" dirty="0" smtClean="0">
                <a:latin typeface="华文宋体" panose="02010600040101010101" pitchFamily="2" charset="-122"/>
                <a:ea typeface="华文宋体" panose="02010600040101010101" pitchFamily="2" charset="-122"/>
              </a:rPr>
              <a:t>Transform</a:t>
            </a:r>
          </a:p>
        </p:txBody>
      </p:sp>
      <p:sp>
        <p:nvSpPr>
          <p:cNvPr id="14" name="右箭头 13"/>
          <p:cNvSpPr/>
          <p:nvPr/>
        </p:nvSpPr>
        <p:spPr>
          <a:xfrm>
            <a:off x="5280719" y="3768993"/>
            <a:ext cx="1904707" cy="572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367247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09700" y="1556239"/>
            <a:ext cx="9144000" cy="1355848"/>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1.5.4 </a:t>
            </a:r>
            <a:r>
              <a:rPr lang="zh-CN" altLang="en-US" b="1" dirty="0" smtClean="0">
                <a:latin typeface="华文宋体" panose="02010600040101010101" pitchFamily="2" charset="-122"/>
                <a:ea typeface="华文宋体" panose="02010600040101010101" pitchFamily="2" charset="-122"/>
              </a:rPr>
              <a:t>暴胀</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Inflation</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0" y="3791870"/>
            <a:ext cx="2247900" cy="235267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897" y="3780914"/>
            <a:ext cx="2772825" cy="2363631"/>
          </a:xfrm>
          <a:prstGeom prst="rect">
            <a:avLst/>
          </a:prstGeom>
        </p:spPr>
      </p:pic>
      <p:grpSp>
        <p:nvGrpSpPr>
          <p:cNvPr id="11" name="组合 10"/>
          <p:cNvGrpSpPr/>
          <p:nvPr/>
        </p:nvGrpSpPr>
        <p:grpSpPr>
          <a:xfrm>
            <a:off x="8296683" y="4154939"/>
            <a:ext cx="3505504" cy="1615580"/>
            <a:chOff x="8296683" y="4154939"/>
            <a:chExt cx="3505504" cy="1615580"/>
          </a:xfrm>
        </p:grpSpPr>
        <p:pic>
          <p:nvPicPr>
            <p:cNvPr id="5" name="图片 4"/>
            <p:cNvPicPr>
              <a:picLocks noChangeAspect="1"/>
            </p:cNvPicPr>
            <p:nvPr/>
          </p:nvPicPr>
          <p:blipFill>
            <a:blip r:embed="rId4"/>
            <a:stretch>
              <a:fillRect/>
            </a:stretch>
          </p:blipFill>
          <p:spPr>
            <a:xfrm>
              <a:off x="8296683" y="4154939"/>
              <a:ext cx="3505504" cy="1615580"/>
            </a:xfrm>
            <a:prstGeom prst="rect">
              <a:avLst/>
            </a:prstGeom>
          </p:spPr>
        </p:pic>
        <p:pic>
          <p:nvPicPr>
            <p:cNvPr id="6" name="图片 5"/>
            <p:cNvPicPr>
              <a:picLocks noChangeAspect="1"/>
            </p:cNvPicPr>
            <p:nvPr/>
          </p:nvPicPr>
          <p:blipFill>
            <a:blip r:embed="rId5"/>
            <a:stretch>
              <a:fillRect/>
            </a:stretch>
          </p:blipFill>
          <p:spPr>
            <a:xfrm>
              <a:off x="8928389" y="4236489"/>
              <a:ext cx="198137" cy="160034"/>
            </a:xfrm>
            <a:prstGeom prst="rect">
              <a:avLst/>
            </a:prstGeom>
          </p:spPr>
        </p:pic>
      </p:grpSp>
    </p:spTree>
    <p:extLst>
      <p:ext uri="{BB962C8B-B14F-4D97-AF65-F5344CB8AC3E}">
        <p14:creationId xmlns:p14="http://schemas.microsoft.com/office/powerpoint/2010/main" val="277324763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简介（甚早期快速膨胀）</a:t>
            </a:r>
            <a:endParaRPr lang="zh-CN" altLang="en-US" b="1" dirty="0">
              <a:latin typeface="华文宋体" panose="02010600040101010101" pitchFamily="2" charset="-122"/>
              <a:ea typeface="华文宋体" panose="02010600040101010101" pitchFamily="2" charset="-122"/>
            </a:endParaRPr>
          </a:p>
        </p:txBody>
      </p:sp>
      <p:sp>
        <p:nvSpPr>
          <p:cNvPr id="15" name="矩形 14"/>
          <p:cNvSpPr/>
          <p:nvPr/>
        </p:nvSpPr>
        <p:spPr>
          <a:xfrm>
            <a:off x="943707" y="1690688"/>
            <a:ext cx="7250724" cy="4832092"/>
          </a:xfrm>
          <a:prstGeom prst="rect">
            <a:avLst/>
          </a:prstGeom>
        </p:spPr>
        <p:txBody>
          <a:bodyPr wrap="square">
            <a:spAutoFit/>
          </a:bodyPr>
          <a:lstStyle/>
          <a:p>
            <a:r>
              <a:rPr lang="zh-CN" altLang="en-US" sz="2800" dirty="0" smtClean="0">
                <a:latin typeface="华文宋体" panose="02010600040101010101" pitchFamily="2" charset="-122"/>
                <a:ea typeface="华文宋体" panose="02010600040101010101" pitchFamily="2" charset="-122"/>
              </a:rPr>
              <a:t>发生在宇宙最开始</a:t>
            </a:r>
            <a:r>
              <a:rPr lang="en-US" altLang="zh-CN" sz="2800" dirty="0" smtClean="0">
                <a:latin typeface="华文宋体" panose="02010600040101010101" pitchFamily="2" charset="-122"/>
                <a:ea typeface="华文宋体" panose="02010600040101010101" pitchFamily="2" charset="-122"/>
              </a:rPr>
              <a:t> 10</a:t>
            </a:r>
            <a:r>
              <a:rPr lang="en-US" altLang="zh-CN" sz="2800" baseline="30000" dirty="0">
                <a:latin typeface="华文宋体" panose="02010600040101010101" pitchFamily="2" charset="-122"/>
                <a:ea typeface="华文宋体" panose="02010600040101010101" pitchFamily="2" charset="-122"/>
              </a:rPr>
              <a:t>−36 </a:t>
            </a:r>
            <a:r>
              <a:rPr lang="en-US" altLang="zh-CN" sz="2800" dirty="0" smtClean="0">
                <a:latin typeface="华文宋体" panose="02010600040101010101" pitchFamily="2" charset="-122"/>
                <a:ea typeface="华文宋体" panose="02010600040101010101" pitchFamily="2" charset="-122"/>
              </a:rPr>
              <a:t> to 10</a:t>
            </a:r>
            <a:r>
              <a:rPr lang="en-US" altLang="zh-CN" sz="2800" baseline="30000" dirty="0">
                <a:latin typeface="华文宋体" panose="02010600040101010101" pitchFamily="2" charset="-122"/>
                <a:ea typeface="华文宋体" panose="02010600040101010101" pitchFamily="2" charset="-122"/>
              </a:rPr>
              <a:t>−</a:t>
            </a:r>
            <a:r>
              <a:rPr lang="en-US" altLang="zh-CN" sz="2800" baseline="30000" dirty="0" smtClean="0">
                <a:latin typeface="华文宋体" panose="02010600040101010101" pitchFamily="2" charset="-122"/>
                <a:ea typeface="华文宋体" panose="02010600040101010101" pitchFamily="2" charset="-122"/>
              </a:rPr>
              <a:t>33</a:t>
            </a:r>
            <a:r>
              <a:rPr lang="en-US" altLang="zh-CN" sz="2800" dirty="0" smtClean="0">
                <a:latin typeface="华文宋体" panose="02010600040101010101" pitchFamily="2" charset="-122"/>
                <a:ea typeface="华文宋体" panose="02010600040101010101" pitchFamily="2" charset="-122"/>
              </a:rPr>
              <a:t>-10</a:t>
            </a:r>
            <a:r>
              <a:rPr lang="en-US" altLang="zh-CN" sz="2800" baseline="30000" dirty="0">
                <a:latin typeface="华文宋体" panose="02010600040101010101" pitchFamily="2" charset="-122"/>
                <a:ea typeface="华文宋体" panose="02010600040101010101" pitchFamily="2" charset="-122"/>
              </a:rPr>
              <a:t>−</a:t>
            </a:r>
            <a:r>
              <a:rPr lang="en-US" altLang="zh-CN" sz="2800" baseline="30000" dirty="0" smtClean="0">
                <a:latin typeface="华文宋体" panose="02010600040101010101" pitchFamily="2" charset="-122"/>
                <a:ea typeface="华文宋体" panose="02010600040101010101" pitchFamily="2" charset="-122"/>
              </a:rPr>
              <a:t>32</a:t>
            </a:r>
            <a:r>
              <a:rPr lang="en-US" altLang="zh-CN" sz="2800" dirty="0" smtClean="0">
                <a:latin typeface="华文宋体" panose="02010600040101010101" pitchFamily="2" charset="-122"/>
                <a:ea typeface="华文宋体" panose="02010600040101010101" pitchFamily="2" charset="-122"/>
              </a:rPr>
              <a:t> </a:t>
            </a:r>
            <a:r>
              <a:rPr lang="zh-CN" altLang="en-US" sz="2800" dirty="0" smtClean="0">
                <a:latin typeface="华文宋体" panose="02010600040101010101" pitchFamily="2" charset="-122"/>
                <a:ea typeface="华文宋体" panose="02010600040101010101" pitchFamily="2" charset="-122"/>
              </a:rPr>
              <a:t>秒</a:t>
            </a:r>
            <a:endParaRPr lang="en-US" altLang="zh-CN" sz="2800" dirty="0" smtClean="0">
              <a:latin typeface="华文宋体" panose="02010600040101010101" pitchFamily="2" charset="-122"/>
              <a:ea typeface="华文宋体" panose="02010600040101010101" pitchFamily="2" charset="-122"/>
            </a:endParaRPr>
          </a:p>
          <a:p>
            <a:endParaRPr lang="en-US" altLang="zh-CN" sz="2800" dirty="0" smtClean="0">
              <a:latin typeface="华文宋体" panose="02010600040101010101" pitchFamily="2" charset="-122"/>
              <a:ea typeface="华文宋体" panose="02010600040101010101" pitchFamily="2" charset="-122"/>
            </a:endParaRPr>
          </a:p>
          <a:p>
            <a:r>
              <a:rPr lang="zh-CN" altLang="en-US" sz="2800" dirty="0" smtClean="0">
                <a:latin typeface="华文宋体" panose="02010600040101010101" pitchFamily="2" charset="-122"/>
                <a:ea typeface="华文宋体" panose="02010600040101010101" pitchFamily="2" charset="-122"/>
              </a:rPr>
              <a:t>满足 </a:t>
            </a:r>
            <a:r>
              <a:rPr lang="en-US" altLang="zh-CN" sz="2800" dirty="0" smtClean="0">
                <a:latin typeface="华文宋体" panose="02010600040101010101" pitchFamily="2" charset="-122"/>
                <a:ea typeface="华文宋体" panose="02010600040101010101" pitchFamily="2" charset="-122"/>
              </a:rPr>
              <a:t>P = −</a:t>
            </a:r>
            <a:r>
              <a:rPr lang="el-GR" altLang="zh-CN" sz="2800" dirty="0" smtClean="0">
                <a:latin typeface="Yu Gothic" panose="020B0400000000000000" pitchFamily="34" charset="-128"/>
                <a:ea typeface="Yu Gothic" panose="020B0400000000000000" pitchFamily="34" charset="-128"/>
              </a:rPr>
              <a:t>ρ</a:t>
            </a:r>
            <a:r>
              <a:rPr lang="en-US" altLang="zh-CN" sz="2800" dirty="0" smtClean="0">
                <a:latin typeface="华文宋体" panose="02010600040101010101" pitchFamily="2" charset="-122"/>
                <a:ea typeface="华文宋体" panose="02010600040101010101" pitchFamily="2" charset="-122"/>
              </a:rPr>
              <a:t>,  </a:t>
            </a:r>
            <a:r>
              <a:rPr lang="en-US" altLang="zh-CN" sz="2800" dirty="0" smtClean="0">
                <a:latin typeface="Times New Roman" panose="02020603050405020304" pitchFamily="18" charset="0"/>
                <a:ea typeface="华文宋体" panose="02010600040101010101" pitchFamily="2" charset="-122"/>
                <a:cs typeface="Times New Roman" panose="02020603050405020304" pitchFamily="18" charset="0"/>
              </a:rPr>
              <a:t>a(t) </a:t>
            </a:r>
            <a:r>
              <a:rPr lang="en-US" altLang="zh-CN" sz="2800" dirty="0" smtClean="0">
                <a:latin typeface="华文宋体" panose="02010600040101010101" pitchFamily="2" charset="-122"/>
                <a:ea typeface="华文宋体" panose="02010600040101010101" pitchFamily="2" charset="-122"/>
              </a:rPr>
              <a:t>~ </a:t>
            </a:r>
            <a:r>
              <a:rPr lang="en-US" altLang="zh-CN" sz="2800" dirty="0" err="1" smtClean="0">
                <a:latin typeface="华文宋体" panose="02010600040101010101" pitchFamily="2" charset="-122"/>
                <a:ea typeface="华文宋体" panose="02010600040101010101" pitchFamily="2" charset="-122"/>
              </a:rPr>
              <a:t>exp</a:t>
            </a:r>
            <a:r>
              <a:rPr lang="en-US" altLang="zh-CN" sz="2800" dirty="0" smtClean="0">
                <a:latin typeface="华文宋体" panose="02010600040101010101" pitchFamily="2" charset="-122"/>
                <a:ea typeface="华文宋体" panose="02010600040101010101" pitchFamily="2" charset="-122"/>
              </a:rPr>
              <a:t>(</a:t>
            </a:r>
            <a:r>
              <a:rPr lang="en-US" altLang="zh-CN" sz="2800" dirty="0" err="1" smtClean="0">
                <a:latin typeface="华文宋体" panose="02010600040101010101" pitchFamily="2" charset="-122"/>
                <a:ea typeface="华文宋体" panose="02010600040101010101" pitchFamily="2" charset="-122"/>
              </a:rPr>
              <a:t>H</a:t>
            </a:r>
            <a:r>
              <a:rPr lang="en-US" altLang="zh-CN" sz="2800" dirty="0" err="1" smtClean="0">
                <a:latin typeface="Times New Roman" panose="02020603050405020304" pitchFamily="18" charset="0"/>
                <a:ea typeface="华文宋体" panose="02010600040101010101" pitchFamily="2" charset="-122"/>
                <a:cs typeface="Times New Roman" panose="02020603050405020304" pitchFamily="18" charset="0"/>
              </a:rPr>
              <a:t>t</a:t>
            </a:r>
            <a:r>
              <a:rPr lang="en-US" altLang="zh-CN" sz="2800" dirty="0" smtClean="0">
                <a:latin typeface="华文宋体" panose="02010600040101010101" pitchFamily="2" charset="-122"/>
                <a:ea typeface="华文宋体" panose="02010600040101010101" pitchFamily="2" charset="-122"/>
              </a:rPr>
              <a:t>)</a:t>
            </a:r>
          </a:p>
          <a:p>
            <a:endParaRPr lang="en-US" altLang="zh-CN" sz="2800" dirty="0" smtClean="0">
              <a:latin typeface="华文宋体" panose="02010600040101010101" pitchFamily="2" charset="-122"/>
              <a:ea typeface="华文宋体" panose="02010600040101010101" pitchFamily="2" charset="-122"/>
            </a:endParaRPr>
          </a:p>
          <a:p>
            <a:r>
              <a:rPr lang="zh-CN" altLang="en-US" sz="2800" dirty="0">
                <a:latin typeface="华文宋体" panose="02010600040101010101" pitchFamily="2" charset="-122"/>
                <a:ea typeface="华文宋体" panose="02010600040101010101" pitchFamily="2" charset="-122"/>
              </a:rPr>
              <a:t>可</a:t>
            </a:r>
            <a:r>
              <a:rPr lang="zh-CN" altLang="en-US" sz="2800" dirty="0" smtClean="0">
                <a:latin typeface="华文宋体" panose="02010600040101010101" pitchFamily="2" charset="-122"/>
                <a:ea typeface="华文宋体" panose="02010600040101010101" pitchFamily="2" charset="-122"/>
              </a:rPr>
              <a:t>解决：</a:t>
            </a:r>
            <a:endParaRPr lang="en-US" altLang="zh-CN" sz="2800" dirty="0" smtClean="0">
              <a:latin typeface="华文宋体" panose="02010600040101010101" pitchFamily="2" charset="-122"/>
              <a:ea typeface="华文宋体" panose="02010600040101010101" pitchFamily="2" charset="-122"/>
            </a:endParaRPr>
          </a:p>
          <a:p>
            <a:r>
              <a:rPr lang="en-US" altLang="zh-CN" sz="2800" dirty="0">
                <a:latin typeface="华文宋体" panose="02010600040101010101" pitchFamily="2" charset="-122"/>
                <a:ea typeface="华文宋体" panose="02010600040101010101" pitchFamily="2" charset="-122"/>
              </a:rPr>
              <a:t>	</a:t>
            </a:r>
            <a:r>
              <a:rPr lang="zh-CN" altLang="en-US" sz="2800" dirty="0" smtClean="0">
                <a:latin typeface="华文宋体" panose="02010600040101010101" pitchFamily="2" charset="-122"/>
                <a:ea typeface="华文宋体" panose="02010600040101010101" pitchFamily="2" charset="-122"/>
              </a:rPr>
              <a:t>视界问题，</a:t>
            </a:r>
            <a:endParaRPr lang="en-US" altLang="zh-CN" sz="2800" dirty="0" smtClean="0">
              <a:latin typeface="华文宋体" panose="02010600040101010101" pitchFamily="2" charset="-122"/>
              <a:ea typeface="华文宋体" panose="02010600040101010101" pitchFamily="2" charset="-122"/>
            </a:endParaRPr>
          </a:p>
          <a:p>
            <a:r>
              <a:rPr lang="en-US" altLang="zh-CN" sz="2800" dirty="0">
                <a:latin typeface="华文宋体" panose="02010600040101010101" pitchFamily="2" charset="-122"/>
                <a:ea typeface="华文宋体" panose="02010600040101010101" pitchFamily="2" charset="-122"/>
              </a:rPr>
              <a:t>	</a:t>
            </a:r>
            <a:r>
              <a:rPr lang="zh-CN" altLang="en-US" sz="2800" dirty="0" smtClean="0">
                <a:latin typeface="华文宋体" panose="02010600040101010101" pitchFamily="2" charset="-122"/>
                <a:ea typeface="华文宋体" panose="02010600040101010101" pitchFamily="2" charset="-122"/>
              </a:rPr>
              <a:t>平坦性问题</a:t>
            </a:r>
            <a:endParaRPr lang="en-US" altLang="zh-CN" sz="2800" dirty="0" smtClean="0">
              <a:latin typeface="华文宋体" panose="02010600040101010101" pitchFamily="2" charset="-122"/>
              <a:ea typeface="华文宋体" panose="02010600040101010101" pitchFamily="2" charset="-122"/>
            </a:endParaRPr>
          </a:p>
          <a:p>
            <a:r>
              <a:rPr lang="en-US" altLang="zh-CN" sz="2800" dirty="0">
                <a:latin typeface="华文宋体" panose="02010600040101010101" pitchFamily="2" charset="-122"/>
                <a:ea typeface="华文宋体" panose="02010600040101010101" pitchFamily="2" charset="-122"/>
              </a:rPr>
              <a:t>	…</a:t>
            </a:r>
            <a:endParaRPr lang="zh-CN" altLang="en-US" sz="2800" dirty="0">
              <a:latin typeface="华文宋体" panose="02010600040101010101" pitchFamily="2" charset="-122"/>
              <a:ea typeface="华文宋体" panose="02010600040101010101" pitchFamily="2" charset="-122"/>
            </a:endParaRPr>
          </a:p>
          <a:p>
            <a:endParaRPr lang="en-US" altLang="zh-CN" sz="2800" dirty="0" smtClean="0">
              <a:latin typeface="华文宋体" panose="02010600040101010101" pitchFamily="2" charset="-122"/>
              <a:ea typeface="华文宋体" panose="02010600040101010101" pitchFamily="2" charset="-122"/>
            </a:endParaRPr>
          </a:p>
          <a:p>
            <a:r>
              <a:rPr lang="zh-CN" altLang="en-US" sz="2800" dirty="0" smtClean="0">
                <a:latin typeface="华文宋体" panose="02010600040101010101" pitchFamily="2" charset="-122"/>
                <a:ea typeface="华文宋体" panose="02010600040101010101" pitchFamily="2" charset="-122"/>
              </a:rPr>
              <a:t>暴胀场的量子涨落</a:t>
            </a:r>
            <a:r>
              <a:rPr lang="en-US" altLang="zh-CN" sz="2800" dirty="0">
                <a:latin typeface="华文宋体" panose="02010600040101010101" pitchFamily="2" charset="-122"/>
                <a:ea typeface="华文宋体" panose="02010600040101010101" pitchFamily="2" charset="-122"/>
              </a:rPr>
              <a:t>	</a:t>
            </a:r>
            <a:endParaRPr lang="en-US" altLang="zh-CN" sz="2800" dirty="0" smtClean="0">
              <a:latin typeface="华文宋体" panose="02010600040101010101" pitchFamily="2" charset="-122"/>
              <a:ea typeface="华文宋体" panose="02010600040101010101" pitchFamily="2" charset="-122"/>
            </a:endParaRPr>
          </a:p>
          <a:p>
            <a:r>
              <a:rPr lang="en-US" altLang="zh-CN" sz="2800" dirty="0" smtClean="0">
                <a:latin typeface="华文宋体" panose="02010600040101010101" pitchFamily="2" charset="-122"/>
                <a:ea typeface="华文宋体" panose="02010600040101010101" pitchFamily="2" charset="-122"/>
              </a:rPr>
              <a:t>	</a:t>
            </a:r>
            <a:r>
              <a:rPr lang="zh-CN" altLang="en-US" sz="2800" dirty="0" smtClean="0">
                <a:latin typeface="华文宋体" panose="02010600040101010101" pitchFamily="2" charset="-122"/>
                <a:ea typeface="华文宋体" panose="02010600040101010101" pitchFamily="2" charset="-122"/>
              </a:rPr>
              <a:t>决定了扰动的初条件</a:t>
            </a:r>
            <a:endParaRPr lang="en-US" altLang="zh-CN" sz="2800"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421" y="1081516"/>
            <a:ext cx="3399693" cy="3583843"/>
          </a:xfrm>
          <a:prstGeom prst="rect">
            <a:avLst/>
          </a:prstGeom>
        </p:spPr>
      </p:pic>
      <p:pic>
        <p:nvPicPr>
          <p:cNvPr id="9" name="图片 8"/>
          <p:cNvPicPr>
            <a:picLocks noChangeAspect="1"/>
          </p:cNvPicPr>
          <p:nvPr/>
        </p:nvPicPr>
        <p:blipFill>
          <a:blip r:embed="rId3"/>
          <a:stretch>
            <a:fillRect/>
          </a:stretch>
        </p:blipFill>
        <p:spPr>
          <a:xfrm>
            <a:off x="7859122" y="3599741"/>
            <a:ext cx="2357540" cy="1065618"/>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1723" y="4132550"/>
            <a:ext cx="2247900" cy="2352675"/>
          </a:xfrm>
          <a:prstGeom prst="rect">
            <a:avLst/>
          </a:prstGeom>
        </p:spPr>
      </p:pic>
    </p:spTree>
    <p:extLst>
      <p:ext uri="{BB962C8B-B14F-4D97-AF65-F5344CB8AC3E}">
        <p14:creationId xmlns:p14="http://schemas.microsoft.com/office/powerpoint/2010/main" val="108931114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496" y="460312"/>
            <a:ext cx="8749520" cy="5959395"/>
          </a:xfrm>
          <a:prstGeom prst="rect">
            <a:avLst/>
          </a:prstGeom>
        </p:spPr>
      </p:pic>
    </p:spTree>
    <p:extLst>
      <p:ext uri="{BB962C8B-B14F-4D97-AF65-F5344CB8AC3E}">
        <p14:creationId xmlns:p14="http://schemas.microsoft.com/office/powerpoint/2010/main" val="53805005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43" y="1345172"/>
            <a:ext cx="5684515" cy="4845635"/>
          </a:xfrm>
          <a:prstGeom prst="rect">
            <a:avLst/>
          </a:prstGeom>
        </p:spPr>
      </p:pic>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视界问题</a:t>
            </a:r>
          </a:p>
        </p:txBody>
      </p:sp>
      <p:sp>
        <p:nvSpPr>
          <p:cNvPr id="7" name="矩形 6"/>
          <p:cNvSpPr/>
          <p:nvPr/>
        </p:nvSpPr>
        <p:spPr>
          <a:xfrm>
            <a:off x="6817514" y="1498938"/>
            <a:ext cx="4995211" cy="5016758"/>
          </a:xfrm>
          <a:prstGeom prst="rect">
            <a:avLst/>
          </a:prstGeom>
        </p:spPr>
        <p:txBody>
          <a:bodyPr wrap="square">
            <a:spAutoFit/>
          </a:bodyPr>
          <a:lstStyle/>
          <a:p>
            <a:r>
              <a:rPr lang="en-US" altLang="zh-CN" sz="2000" dirty="0"/>
              <a:t>The horizon problem (also known as the homogeneity problem) is a cosmological fine-tuning </a:t>
            </a:r>
            <a:r>
              <a:rPr lang="en-US" altLang="zh-CN" sz="2000" dirty="0" smtClean="0"/>
              <a:t>problem, arises </a:t>
            </a:r>
            <a:r>
              <a:rPr lang="en-US" altLang="zh-CN" sz="2000" dirty="0"/>
              <a:t>due to the difficulty in explaining the observed homogeneity of causally disconnected regions of space in the absence of a mechanism that sets the same initial conditions everywhere. </a:t>
            </a:r>
            <a:endParaRPr lang="en-US" altLang="zh-CN" sz="2000" dirty="0" smtClean="0"/>
          </a:p>
          <a:p>
            <a:endParaRPr lang="en-US" altLang="zh-CN" sz="2000" dirty="0"/>
          </a:p>
          <a:p>
            <a:r>
              <a:rPr lang="en-US" altLang="zh-CN" sz="2000" dirty="0" smtClean="0"/>
              <a:t>First </a:t>
            </a:r>
            <a:r>
              <a:rPr lang="en-US" altLang="zh-CN" sz="2000" dirty="0"/>
              <a:t>pointed out by Wolfgang </a:t>
            </a:r>
            <a:r>
              <a:rPr lang="en-US" altLang="zh-CN" sz="2000" dirty="0" err="1"/>
              <a:t>Rindler</a:t>
            </a:r>
            <a:r>
              <a:rPr lang="en-US" altLang="zh-CN" sz="2000" dirty="0"/>
              <a:t> in 1956</a:t>
            </a:r>
            <a:r>
              <a:rPr lang="en-US" altLang="zh-CN" sz="2000" dirty="0" smtClean="0"/>
              <a:t>.</a:t>
            </a:r>
          </a:p>
          <a:p>
            <a:endParaRPr lang="en-US" altLang="zh-CN" sz="2000" dirty="0"/>
          </a:p>
          <a:p>
            <a:r>
              <a:rPr lang="en-US" altLang="zh-CN" sz="2000" dirty="0"/>
              <a:t>Inflation </a:t>
            </a:r>
            <a:r>
              <a:rPr lang="en-US" altLang="zh-CN" sz="2000" dirty="0" smtClean="0"/>
              <a:t>isolates </a:t>
            </a:r>
            <a:r>
              <a:rPr lang="en-US" altLang="zh-CN" sz="2000" dirty="0"/>
              <a:t>nearby regions of </a:t>
            </a:r>
            <a:r>
              <a:rPr lang="en-US" altLang="zh-CN" sz="2000" dirty="0" err="1"/>
              <a:t>spacetime</a:t>
            </a:r>
            <a:r>
              <a:rPr lang="en-US" altLang="zh-CN" sz="2000" dirty="0"/>
              <a:t> by growing them beyond the limits of causal contact, effectively "locking in" the uniformity at large distances</a:t>
            </a:r>
            <a:r>
              <a:rPr lang="en-US" altLang="zh-CN" sz="2000" dirty="0" smtClean="0"/>
              <a:t>.</a:t>
            </a:r>
            <a:endParaRPr lang="zh-CN" altLang="en-US" sz="2000" dirty="0"/>
          </a:p>
        </p:txBody>
      </p:sp>
    </p:spTree>
    <p:extLst>
      <p:ext uri="{BB962C8B-B14F-4D97-AF65-F5344CB8AC3E}">
        <p14:creationId xmlns:p14="http://schemas.microsoft.com/office/powerpoint/2010/main" val="389767319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平坦性问题</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2426443" y="1977669"/>
            <a:ext cx="6980525" cy="3924640"/>
          </a:xfrm>
          <a:prstGeom prst="rect">
            <a:avLst/>
          </a:prstGeom>
        </p:spPr>
      </p:pic>
    </p:spTree>
    <p:extLst>
      <p:ext uri="{BB962C8B-B14F-4D97-AF65-F5344CB8AC3E}">
        <p14:creationId xmlns:p14="http://schemas.microsoft.com/office/powerpoint/2010/main" val="38316881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7" name="Rectangle 5"/>
          <p:cNvSpPr>
            <a:spLocks noGrp="1" noChangeArrowheads="1"/>
          </p:cNvSpPr>
          <p:nvPr>
            <p:ph type="title"/>
          </p:nvPr>
        </p:nvSpPr>
        <p:spPr/>
        <p:txBody>
          <a:bodyPr/>
          <a:lstStyle/>
          <a:p>
            <a:r>
              <a:rPr lang="en-US" altLang="zh-CN">
                <a:ea typeface="宋体" panose="02010600030101010101" pitchFamily="2" charset="-122"/>
              </a:rPr>
              <a:t> </a:t>
            </a:r>
          </a:p>
        </p:txBody>
      </p:sp>
      <p:pic>
        <p:nvPicPr>
          <p:cNvPr id="294916" name="Picture 4" descr="hubbl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86000" y="22226"/>
            <a:ext cx="7239000" cy="6869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90626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初条件</a:t>
            </a:r>
            <a:endParaRPr lang="zh-CN" altLang="en-US" b="1" dirty="0">
              <a:latin typeface="华文宋体" panose="02010600040101010101" pitchFamily="2" charset="-122"/>
              <a:ea typeface="华文宋体" panose="02010600040101010101" pitchFamily="2" charset="-122"/>
            </a:endParaRPr>
          </a:p>
        </p:txBody>
      </p:sp>
      <p:pic>
        <p:nvPicPr>
          <p:cNvPr id="7" name="图片 6"/>
          <p:cNvPicPr>
            <a:picLocks noChangeAspect="1"/>
          </p:cNvPicPr>
          <p:nvPr/>
        </p:nvPicPr>
        <p:blipFill>
          <a:blip r:embed="rId2"/>
          <a:stretch>
            <a:fillRect/>
          </a:stretch>
        </p:blipFill>
        <p:spPr>
          <a:xfrm>
            <a:off x="153351" y="1823408"/>
            <a:ext cx="6298503" cy="2823466"/>
          </a:xfrm>
          <a:prstGeom prst="rect">
            <a:avLst/>
          </a:prstGeom>
        </p:spPr>
      </p:pic>
      <p:grpSp>
        <p:nvGrpSpPr>
          <p:cNvPr id="8" name="组合 7"/>
          <p:cNvGrpSpPr/>
          <p:nvPr/>
        </p:nvGrpSpPr>
        <p:grpSpPr>
          <a:xfrm>
            <a:off x="1602183" y="3838533"/>
            <a:ext cx="3919148" cy="1616683"/>
            <a:chOff x="8296683" y="4154939"/>
            <a:chExt cx="3505504" cy="1615580"/>
          </a:xfrm>
        </p:grpSpPr>
        <p:pic>
          <p:nvPicPr>
            <p:cNvPr id="9" name="图片 8"/>
            <p:cNvPicPr>
              <a:picLocks noChangeAspect="1"/>
            </p:cNvPicPr>
            <p:nvPr/>
          </p:nvPicPr>
          <p:blipFill>
            <a:blip r:embed="rId3"/>
            <a:stretch>
              <a:fillRect/>
            </a:stretch>
          </p:blipFill>
          <p:spPr>
            <a:xfrm>
              <a:off x="8296683" y="4154939"/>
              <a:ext cx="3505504" cy="1615580"/>
            </a:xfrm>
            <a:prstGeom prst="rect">
              <a:avLst/>
            </a:prstGeom>
          </p:spPr>
        </p:pic>
        <p:pic>
          <p:nvPicPr>
            <p:cNvPr id="10" name="图片 9"/>
            <p:cNvPicPr>
              <a:picLocks noChangeAspect="1"/>
            </p:cNvPicPr>
            <p:nvPr/>
          </p:nvPicPr>
          <p:blipFill>
            <a:blip r:embed="rId4"/>
            <a:stretch>
              <a:fillRect/>
            </a:stretch>
          </p:blipFill>
          <p:spPr>
            <a:xfrm>
              <a:off x="8928389" y="4236489"/>
              <a:ext cx="198137" cy="160034"/>
            </a:xfrm>
            <a:prstGeom prst="rect">
              <a:avLst/>
            </a:prstGeom>
          </p:spPr>
        </p:pic>
      </p:grpSp>
      <p:sp>
        <p:nvSpPr>
          <p:cNvPr id="2" name="右箭头 1"/>
          <p:cNvSpPr/>
          <p:nvPr/>
        </p:nvSpPr>
        <p:spPr>
          <a:xfrm>
            <a:off x="7139355" y="2959768"/>
            <a:ext cx="1652953" cy="7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4107" y="2105124"/>
            <a:ext cx="2305050" cy="2286000"/>
          </a:xfrm>
          <a:prstGeom prst="rect">
            <a:avLst/>
          </a:prstGeom>
        </p:spPr>
      </p:pic>
      <p:sp>
        <p:nvSpPr>
          <p:cNvPr id="12" name="矩形 11"/>
          <p:cNvSpPr/>
          <p:nvPr/>
        </p:nvSpPr>
        <p:spPr>
          <a:xfrm>
            <a:off x="6619148" y="1027906"/>
            <a:ext cx="2693366" cy="1077218"/>
          </a:xfrm>
          <a:prstGeom prst="rect">
            <a:avLst/>
          </a:prstGeom>
        </p:spPr>
        <p:txBody>
          <a:bodyPr wrap="none">
            <a:spAutoFit/>
          </a:bodyPr>
          <a:lstStyle/>
          <a:p>
            <a:pPr algn="ctr"/>
            <a:r>
              <a:rPr lang="en-US" altLang="zh-CN" sz="3200" b="1" dirty="0" smtClean="0">
                <a:solidFill>
                  <a:schemeClr val="accent1">
                    <a:lumMod val="75000"/>
                  </a:schemeClr>
                </a:solidFill>
              </a:rPr>
              <a:t>Gravitational </a:t>
            </a:r>
          </a:p>
          <a:p>
            <a:pPr algn="ctr"/>
            <a:r>
              <a:rPr lang="en-US" altLang="zh-CN" sz="3200" b="1" dirty="0" smtClean="0">
                <a:solidFill>
                  <a:schemeClr val="accent1">
                    <a:lumMod val="75000"/>
                  </a:schemeClr>
                </a:solidFill>
              </a:rPr>
              <a:t>Growth</a:t>
            </a:r>
            <a:endParaRPr lang="zh-CN" altLang="en-US" sz="3200" b="1" dirty="0">
              <a:solidFill>
                <a:schemeClr val="accent1">
                  <a:lumMod val="75000"/>
                </a:schemeClr>
              </a:solidFill>
            </a:endParaRPr>
          </a:p>
        </p:txBody>
      </p:sp>
    </p:spTree>
    <p:extLst>
      <p:ext uri="{BB962C8B-B14F-4D97-AF65-F5344CB8AC3E}">
        <p14:creationId xmlns:p14="http://schemas.microsoft.com/office/powerpoint/2010/main" val="284510128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a:off x="7139355" y="2959768"/>
            <a:ext cx="1652953" cy="7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619148" y="1027906"/>
            <a:ext cx="2693366" cy="1077218"/>
          </a:xfrm>
          <a:prstGeom prst="rect">
            <a:avLst/>
          </a:prstGeom>
        </p:spPr>
        <p:txBody>
          <a:bodyPr wrap="none">
            <a:spAutoFit/>
          </a:bodyPr>
          <a:lstStyle/>
          <a:p>
            <a:pPr algn="ctr"/>
            <a:r>
              <a:rPr lang="en-US" altLang="zh-CN" sz="3200" b="1" dirty="0" smtClean="0">
                <a:solidFill>
                  <a:schemeClr val="accent1">
                    <a:lumMod val="75000"/>
                  </a:schemeClr>
                </a:solidFill>
              </a:rPr>
              <a:t>Gravitational </a:t>
            </a:r>
          </a:p>
          <a:p>
            <a:pPr algn="ctr"/>
            <a:r>
              <a:rPr lang="en-US" altLang="zh-CN" sz="3200" b="1" dirty="0" smtClean="0">
                <a:solidFill>
                  <a:schemeClr val="accent1">
                    <a:lumMod val="75000"/>
                  </a:schemeClr>
                </a:solidFill>
              </a:rPr>
              <a:t>Growth</a:t>
            </a:r>
            <a:endParaRPr lang="zh-CN" altLang="en-US" sz="3200" b="1" dirty="0">
              <a:solidFill>
                <a:schemeClr val="accent1">
                  <a:lumMod val="75000"/>
                </a:schemeClr>
              </a:solidFill>
            </a:endParaRPr>
          </a:p>
        </p:txBody>
      </p:sp>
      <p:grpSp>
        <p:nvGrpSpPr>
          <p:cNvPr id="11" name="组合 10"/>
          <p:cNvGrpSpPr/>
          <p:nvPr/>
        </p:nvGrpSpPr>
        <p:grpSpPr>
          <a:xfrm>
            <a:off x="1391169" y="728834"/>
            <a:ext cx="9471191" cy="5494908"/>
            <a:chOff x="1391169" y="728834"/>
            <a:chExt cx="9471191" cy="5494908"/>
          </a:xfrm>
        </p:grpSpPr>
        <p:pic>
          <p:nvPicPr>
            <p:cNvPr id="13" name="图片 12"/>
            <p:cNvPicPr>
              <a:picLocks noChangeAspect="1"/>
            </p:cNvPicPr>
            <p:nvPr/>
          </p:nvPicPr>
          <p:blipFill>
            <a:blip r:embed="rId2"/>
            <a:stretch>
              <a:fillRect/>
            </a:stretch>
          </p:blipFill>
          <p:spPr>
            <a:xfrm>
              <a:off x="1391169" y="728834"/>
              <a:ext cx="9471191" cy="5478195"/>
            </a:xfrm>
            <a:prstGeom prst="rect">
              <a:avLst/>
            </a:prstGeom>
          </p:spPr>
        </p:pic>
        <p:pic>
          <p:nvPicPr>
            <p:cNvPr id="3" name="图片 2"/>
            <p:cNvPicPr>
              <a:picLocks noChangeAspect="1"/>
            </p:cNvPicPr>
            <p:nvPr/>
          </p:nvPicPr>
          <p:blipFill>
            <a:blip r:embed="rId3"/>
            <a:stretch>
              <a:fillRect/>
            </a:stretch>
          </p:blipFill>
          <p:spPr>
            <a:xfrm>
              <a:off x="1672583" y="3347472"/>
              <a:ext cx="1633326" cy="2876270"/>
            </a:xfrm>
            <a:prstGeom prst="rect">
              <a:avLst/>
            </a:prstGeom>
          </p:spPr>
        </p:pic>
      </p:grpSp>
      <p:sp>
        <p:nvSpPr>
          <p:cNvPr id="14" name="矩形 13"/>
          <p:cNvSpPr/>
          <p:nvPr/>
        </p:nvSpPr>
        <p:spPr>
          <a:xfrm>
            <a:off x="1831422" y="3550511"/>
            <a:ext cx="1622560" cy="369332"/>
          </a:xfrm>
          <a:prstGeom prst="rect">
            <a:avLst/>
          </a:prstGeom>
        </p:spPr>
        <p:txBody>
          <a:bodyPr wrap="none">
            <a:spAutoFit/>
          </a:bodyPr>
          <a:lstStyle/>
          <a:p>
            <a:r>
              <a:rPr lang="en-US" altLang="zh-CN" b="1" dirty="0">
                <a:latin typeface="华文宋体" panose="02010600040101010101" pitchFamily="2" charset="-122"/>
                <a:ea typeface="华文宋体" panose="02010600040101010101" pitchFamily="2" charset="-122"/>
              </a:rPr>
              <a:t>Initial </a:t>
            </a:r>
            <a:r>
              <a:rPr lang="en-US" altLang="zh-CN" b="1" dirty="0" smtClean="0">
                <a:latin typeface="华文宋体" panose="02010600040101010101" pitchFamily="2" charset="-122"/>
                <a:ea typeface="华文宋体" panose="02010600040101010101" pitchFamily="2" charset="-122"/>
              </a:rPr>
              <a:t>condition</a:t>
            </a:r>
          </a:p>
        </p:txBody>
      </p:sp>
    </p:spTree>
    <p:extLst>
      <p:ext uri="{BB962C8B-B14F-4D97-AF65-F5344CB8AC3E}">
        <p14:creationId xmlns:p14="http://schemas.microsoft.com/office/powerpoint/2010/main" val="284942452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152499" y="182012"/>
            <a:ext cx="8188003" cy="6147667"/>
          </a:xfrm>
          <a:prstGeom prst="rect">
            <a:avLst/>
          </a:prstGeom>
          <a:solidFill>
            <a:srgbClr val="50525F"/>
          </a:solidFill>
        </p:spPr>
      </p:pic>
    </p:spTree>
    <p:extLst>
      <p:ext uri="{BB962C8B-B14F-4D97-AF65-F5344CB8AC3E}">
        <p14:creationId xmlns:p14="http://schemas.microsoft.com/office/powerpoint/2010/main" val="1147760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09700" y="1556239"/>
            <a:ext cx="9144000" cy="1355848"/>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1.5.5 </a:t>
            </a:r>
            <a:r>
              <a:rPr lang="zh-CN" altLang="en-US" b="1" dirty="0" smtClean="0">
                <a:latin typeface="华文宋体" panose="02010600040101010101" pitchFamily="2" charset="-122"/>
                <a:ea typeface="华文宋体" panose="02010600040101010101" pitchFamily="2" charset="-122"/>
              </a:rPr>
              <a:t>现代宇宙学“标准模型</a:t>
            </a:r>
            <a:r>
              <a:rPr lang="en-US" altLang="zh-CN" b="1" dirty="0" smtClean="0">
                <a:latin typeface="华文宋体" panose="02010600040101010101" pitchFamily="2" charset="-122"/>
                <a:ea typeface="华文宋体" panose="02010600040101010101" pitchFamily="2" charset="-122"/>
              </a:rPr>
              <a:t>”</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The </a:t>
            </a:r>
            <a:r>
              <a:rPr lang="el-GR" altLang="zh-CN" b="1" dirty="0" smtClean="0">
                <a:latin typeface="华文宋体" panose="02010600040101010101" pitchFamily="2" charset="-122"/>
                <a:ea typeface="华文宋体" panose="02010600040101010101" pitchFamily="2" charset="-122"/>
              </a:rPr>
              <a:t>Λ</a:t>
            </a:r>
            <a:r>
              <a:rPr lang="en-US" altLang="zh-CN" b="1" dirty="0" smtClean="0">
                <a:latin typeface="华文宋体" panose="02010600040101010101" pitchFamily="2" charset="-122"/>
                <a:ea typeface="华文宋体" panose="02010600040101010101" pitchFamily="2" charset="-122"/>
              </a:rPr>
              <a:t>CDM Cosmology</a:t>
            </a:r>
            <a:endParaRPr lang="zh-CN" altLang="en-US" b="1" dirty="0">
              <a:latin typeface="华文宋体" panose="02010600040101010101" pitchFamily="2" charset="-122"/>
              <a:ea typeface="华文宋体" panose="02010600040101010101"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3528101"/>
            <a:ext cx="2247900" cy="235267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838" y="3055579"/>
            <a:ext cx="3810001" cy="3429001"/>
          </a:xfrm>
          <a:prstGeom prst="rect">
            <a:avLst/>
          </a:prstGeom>
        </p:spPr>
      </p:pic>
    </p:spTree>
    <p:extLst>
      <p:ext uri="{BB962C8B-B14F-4D97-AF65-F5344CB8AC3E}">
        <p14:creationId xmlns:p14="http://schemas.microsoft.com/office/powerpoint/2010/main" val="143501251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2482362" y="291969"/>
            <a:ext cx="970963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smtClean="0">
                <a:latin typeface="华文宋体" panose="02010600040101010101" pitchFamily="2" charset="-122"/>
                <a:ea typeface="华文宋体" panose="02010600040101010101" pitchFamily="2" charset="-122"/>
              </a:rPr>
              <a:t>宇宙学常数（</a:t>
            </a:r>
            <a:r>
              <a:rPr lang="en-US" altLang="zh-CN" sz="4000" b="1" dirty="0" smtClean="0">
                <a:latin typeface="华文宋体" panose="02010600040101010101" pitchFamily="2" charset="-122"/>
                <a:ea typeface="华文宋体" panose="02010600040101010101" pitchFamily="2" charset="-122"/>
              </a:rPr>
              <a:t>Cosmological constant, </a:t>
            </a:r>
            <a:r>
              <a:rPr lang="el-GR" altLang="zh-CN" sz="4000" b="1" dirty="0" smtClean="0">
                <a:latin typeface="华文宋体" panose="02010600040101010101" pitchFamily="2" charset="-122"/>
                <a:ea typeface="华文宋体" panose="02010600040101010101" pitchFamily="2" charset="-122"/>
              </a:rPr>
              <a:t>Λ</a:t>
            </a:r>
            <a:r>
              <a:rPr lang="en-US" altLang="zh-CN" sz="4000" b="1" dirty="0" smtClean="0">
                <a:latin typeface="华文宋体" panose="02010600040101010101" pitchFamily="2" charset="-122"/>
                <a:ea typeface="华文宋体" panose="02010600040101010101" pitchFamily="2" charset="-122"/>
              </a:rPr>
              <a:t>) +</a:t>
            </a:r>
            <a:endParaRPr lang="zh-CN" altLang="en-US" sz="4000" b="1" dirty="0">
              <a:latin typeface="华文宋体" panose="02010600040101010101" pitchFamily="2" charset="-122"/>
              <a:ea typeface="华文宋体" panose="02010600040101010101" pitchFamily="2" charset="-122"/>
            </a:endParaRPr>
          </a:p>
          <a:p>
            <a:r>
              <a:rPr lang="en-US" altLang="zh-CN" sz="4000" b="1" dirty="0" smtClean="0">
                <a:latin typeface="华文宋体" panose="02010600040101010101" pitchFamily="2" charset="-122"/>
                <a:ea typeface="华文宋体" panose="02010600040101010101" pitchFamily="2" charset="-122"/>
              </a:rPr>
              <a:t>	</a:t>
            </a:r>
            <a:r>
              <a:rPr lang="zh-CN" altLang="en-US" sz="4000" b="1" dirty="0">
                <a:latin typeface="华文宋体" panose="02010600040101010101" pitchFamily="2" charset="-122"/>
                <a:ea typeface="华文宋体" panose="02010600040101010101" pitchFamily="2" charset="-122"/>
              </a:rPr>
              <a:t>冷</a:t>
            </a:r>
            <a:r>
              <a:rPr lang="zh-CN" altLang="en-US" sz="4000" b="1" dirty="0" smtClean="0">
                <a:latin typeface="华文宋体" panose="02010600040101010101" pitchFamily="2" charset="-122"/>
                <a:ea typeface="华文宋体" panose="02010600040101010101" pitchFamily="2" charset="-122"/>
              </a:rPr>
              <a:t>暗物质（</a:t>
            </a:r>
            <a:r>
              <a:rPr lang="en-US" altLang="zh-CN" sz="4000" b="1" dirty="0" smtClean="0">
                <a:latin typeface="华文宋体" panose="02010600040101010101" pitchFamily="2" charset="-122"/>
                <a:ea typeface="华文宋体" panose="02010600040101010101" pitchFamily="2" charset="-122"/>
              </a:rPr>
              <a:t>Cold Dark Matter </a:t>
            </a:r>
            <a:r>
              <a:rPr lang="zh-CN" altLang="en-US" sz="4000" b="1" dirty="0" smtClean="0">
                <a:latin typeface="华文宋体" panose="02010600040101010101" pitchFamily="2" charset="-122"/>
                <a:ea typeface="华文宋体" panose="02010600040101010101" pitchFamily="2" charset="-122"/>
              </a:rPr>
              <a:t>，</a:t>
            </a:r>
            <a:r>
              <a:rPr lang="en-US" altLang="zh-CN" sz="4000" b="1" dirty="0" smtClean="0">
                <a:latin typeface="华文宋体" panose="02010600040101010101" pitchFamily="2" charset="-122"/>
                <a:ea typeface="华文宋体" panose="02010600040101010101" pitchFamily="2" charset="-122"/>
              </a:rPr>
              <a:t>CDM)</a:t>
            </a:r>
          </a:p>
          <a:p>
            <a:r>
              <a:rPr lang="en-US" altLang="zh-CN" sz="4000" b="1" dirty="0">
                <a:latin typeface="华文宋体" panose="02010600040101010101" pitchFamily="2" charset="-122"/>
                <a:ea typeface="华文宋体" panose="02010600040101010101" pitchFamily="2" charset="-122"/>
              </a:rPr>
              <a:t>	</a:t>
            </a:r>
            <a:endParaRPr lang="zh-CN" altLang="en-US" sz="4000"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59" y="178405"/>
            <a:ext cx="1475705" cy="147570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844" y="3657806"/>
            <a:ext cx="4246685" cy="2088052"/>
          </a:xfrm>
          <a:prstGeom prst="rect">
            <a:avLst/>
          </a:prstGeom>
        </p:spPr>
      </p:pic>
      <p:sp>
        <p:nvSpPr>
          <p:cNvPr id="6" name="矩形 5"/>
          <p:cNvSpPr/>
          <p:nvPr/>
        </p:nvSpPr>
        <p:spPr>
          <a:xfrm>
            <a:off x="6447877" y="6107612"/>
            <a:ext cx="5747086" cy="523220"/>
          </a:xfrm>
          <a:prstGeom prst="rect">
            <a:avLst/>
          </a:prstGeom>
        </p:spPr>
        <p:txBody>
          <a:bodyPr wrap="none">
            <a:spAutoFit/>
          </a:bodyPr>
          <a:lstStyle/>
          <a:p>
            <a:r>
              <a:rPr lang="en-US" altLang="zh-CN" sz="2800" dirty="0" smtClean="0">
                <a:latin typeface="华文宋体" panose="02010600040101010101" pitchFamily="2" charset="-122"/>
                <a:ea typeface="华文宋体" panose="02010600040101010101" pitchFamily="2" charset="-122"/>
              </a:rPr>
              <a:t>CDM </a:t>
            </a:r>
            <a:r>
              <a:rPr lang="zh-CN" altLang="en-US" sz="2800" dirty="0" smtClean="0">
                <a:latin typeface="华文宋体" panose="02010600040101010101" pitchFamily="2" charset="-122"/>
                <a:ea typeface="华文宋体" panose="02010600040101010101" pitchFamily="2" charset="-122"/>
              </a:rPr>
              <a:t>冷暗物质成功解释大尺度结构</a:t>
            </a:r>
            <a:endParaRPr lang="zh-CN" altLang="en-US" sz="2800"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4252546" cy="4055170"/>
          </a:xfrm>
          <a:prstGeom prst="rect">
            <a:avLst/>
          </a:prstGeom>
        </p:spPr>
      </p:pic>
      <p:sp>
        <p:nvSpPr>
          <p:cNvPr id="7" name="矩形 6"/>
          <p:cNvSpPr/>
          <p:nvPr/>
        </p:nvSpPr>
        <p:spPr>
          <a:xfrm>
            <a:off x="74110" y="5892169"/>
            <a:ext cx="6341801" cy="1384995"/>
          </a:xfrm>
          <a:prstGeom prst="rect">
            <a:avLst/>
          </a:prstGeom>
        </p:spPr>
        <p:txBody>
          <a:bodyPr wrap="none">
            <a:spAutoFit/>
          </a:bodyPr>
          <a:lstStyle/>
          <a:p>
            <a:pPr algn="ctr"/>
            <a:r>
              <a:rPr lang="zh-CN" altLang="en-US" sz="2800" dirty="0" smtClean="0">
                <a:latin typeface="华文宋体" panose="02010600040101010101" pitchFamily="2" charset="-122"/>
                <a:ea typeface="华文宋体" panose="02010600040101010101" pitchFamily="2" charset="-122"/>
              </a:rPr>
              <a:t>宇宙学常数类型的暗能量</a:t>
            </a:r>
            <a:r>
              <a:rPr lang="en-US" altLang="zh-CN" sz="2800" dirty="0" smtClean="0">
                <a:latin typeface="华文宋体" panose="02010600040101010101" pitchFamily="2" charset="-122"/>
                <a:ea typeface="华文宋体" panose="02010600040101010101" pitchFamily="2" charset="-122"/>
              </a:rPr>
              <a:t> (w = p/</a:t>
            </a:r>
            <a:r>
              <a:rPr lang="el-GR" altLang="zh-CN" sz="2800" dirty="0" smtClean="0">
                <a:latin typeface="ZWAdobeF" pitchFamily="2" charset="0"/>
                <a:ea typeface="华文宋体" panose="02010600040101010101" pitchFamily="2" charset="-122"/>
                <a:cs typeface="ZWAdobeF" pitchFamily="2" charset="0"/>
              </a:rPr>
              <a:t>ρ</a:t>
            </a:r>
            <a:r>
              <a:rPr lang="en-US" altLang="zh-CN" sz="2800" dirty="0" smtClean="0">
                <a:latin typeface="华文宋体" panose="02010600040101010101" pitchFamily="2" charset="-122"/>
                <a:ea typeface="华文宋体" panose="02010600040101010101" pitchFamily="2" charset="-122"/>
              </a:rPr>
              <a:t> = -1)</a:t>
            </a:r>
          </a:p>
          <a:p>
            <a:pPr algn="ctr"/>
            <a:r>
              <a:rPr lang="zh-CN" altLang="en-US" sz="2800" dirty="0" smtClean="0">
                <a:latin typeface="华文宋体" panose="02010600040101010101" pitchFamily="2" charset="-122"/>
                <a:ea typeface="华文宋体" panose="02010600040101010101" pitchFamily="2" charset="-122"/>
              </a:rPr>
              <a:t>跟各种实验观测都符合得很好</a:t>
            </a:r>
            <a:endParaRPr lang="en-US" altLang="zh-CN" sz="2800" dirty="0" smtClean="0">
              <a:latin typeface="华文宋体" panose="02010600040101010101" pitchFamily="2" charset="-122"/>
              <a:ea typeface="华文宋体" panose="02010600040101010101" pitchFamily="2" charset="-122"/>
            </a:endParaRPr>
          </a:p>
          <a:p>
            <a:pPr algn="ctr"/>
            <a:endParaRPr lang="zh-CN" altLang="en-US" sz="2800" dirty="0"/>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2440" y="1759922"/>
            <a:ext cx="1640541" cy="1717007"/>
          </a:xfrm>
          <a:prstGeom prst="rect">
            <a:avLst/>
          </a:prstGeom>
        </p:spPr>
      </p:pic>
      <p:sp>
        <p:nvSpPr>
          <p:cNvPr id="10" name="矩形 9"/>
          <p:cNvSpPr/>
          <p:nvPr/>
        </p:nvSpPr>
        <p:spPr>
          <a:xfrm>
            <a:off x="8405961" y="2083671"/>
            <a:ext cx="2674415" cy="954107"/>
          </a:xfrm>
          <a:prstGeom prst="rect">
            <a:avLst/>
          </a:prstGeom>
        </p:spPr>
        <p:txBody>
          <a:bodyPr wrap="square">
            <a:spAutoFit/>
          </a:bodyPr>
          <a:lstStyle/>
          <a:p>
            <a:pPr algn="ctr"/>
            <a:r>
              <a:rPr lang="zh-CN" altLang="en-US" sz="2800" dirty="0">
                <a:latin typeface="华文宋体" panose="02010600040101010101" pitchFamily="2" charset="-122"/>
                <a:ea typeface="华文宋体" panose="02010600040101010101" pitchFamily="2" charset="-122"/>
              </a:rPr>
              <a:t>暴</a:t>
            </a:r>
            <a:r>
              <a:rPr lang="zh-CN" altLang="en-US" sz="2800" dirty="0" smtClean="0">
                <a:latin typeface="华文宋体" panose="02010600040101010101" pitchFamily="2" charset="-122"/>
                <a:ea typeface="华文宋体" panose="02010600040101010101" pitchFamily="2" charset="-122"/>
              </a:rPr>
              <a:t>胀为宇宙</a:t>
            </a:r>
            <a:endParaRPr lang="en-US" altLang="zh-CN" sz="2800" dirty="0" smtClean="0">
              <a:latin typeface="华文宋体" panose="02010600040101010101" pitchFamily="2" charset="-122"/>
              <a:ea typeface="华文宋体" panose="02010600040101010101" pitchFamily="2" charset="-122"/>
            </a:endParaRPr>
          </a:p>
          <a:p>
            <a:pPr algn="ctr"/>
            <a:r>
              <a:rPr lang="zh-CN" altLang="en-US" sz="2800" dirty="0" smtClean="0">
                <a:latin typeface="华文宋体" panose="02010600040101010101" pitchFamily="2" charset="-122"/>
                <a:ea typeface="华文宋体" panose="02010600040101010101" pitchFamily="2" charset="-122"/>
              </a:rPr>
              <a:t>提供初条件</a:t>
            </a:r>
            <a:endParaRPr lang="en-US" altLang="zh-CN" sz="2800"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1511313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altLang="zh-CN" b="1" dirty="0" smtClean="0">
                <a:latin typeface="华文宋体" panose="02010600040101010101" pitchFamily="2" charset="-122"/>
                <a:ea typeface="华文宋体" panose="02010600040101010101" pitchFamily="2" charset="-122"/>
              </a:rPr>
              <a:t>Λ</a:t>
            </a:r>
            <a:r>
              <a:rPr lang="en-US" altLang="zh-CN" b="1" dirty="0" smtClean="0">
                <a:latin typeface="华文宋体" panose="02010600040101010101" pitchFamily="2" charset="-122"/>
                <a:ea typeface="华文宋体" panose="02010600040101010101" pitchFamily="2" charset="-122"/>
              </a:rPr>
              <a:t>CDM </a:t>
            </a:r>
            <a:r>
              <a:rPr lang="zh-CN" altLang="en-US" b="1" dirty="0" smtClean="0">
                <a:latin typeface="华文宋体" panose="02010600040101010101" pitchFamily="2" charset="-122"/>
                <a:ea typeface="华文宋体" panose="02010600040101010101" pitchFamily="2" charset="-122"/>
              </a:rPr>
              <a:t>与各种实验观测很好符合</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62" y="1690688"/>
            <a:ext cx="5224462" cy="3868362"/>
          </a:xfrm>
          <a:prstGeom prst="rect">
            <a:avLst/>
          </a:prstGeom>
        </p:spPr>
      </p:pic>
      <p:sp>
        <p:nvSpPr>
          <p:cNvPr id="6" name="矩形 5"/>
          <p:cNvSpPr/>
          <p:nvPr/>
        </p:nvSpPr>
        <p:spPr>
          <a:xfrm>
            <a:off x="674812" y="5869737"/>
            <a:ext cx="4379725" cy="954107"/>
          </a:xfrm>
          <a:prstGeom prst="rect">
            <a:avLst/>
          </a:prstGeom>
        </p:spPr>
        <p:txBody>
          <a:bodyPr wrap="none">
            <a:spAutoFit/>
          </a:bodyPr>
          <a:lstStyle/>
          <a:p>
            <a:pPr algn="ctr"/>
            <a:r>
              <a:rPr lang="zh-CN" altLang="en-US" sz="2800" dirty="0" smtClean="0">
                <a:latin typeface="华文宋体" panose="02010600040101010101" pitchFamily="2" charset="-122"/>
                <a:ea typeface="华文宋体" panose="02010600040101010101" pitchFamily="2" charset="-122"/>
              </a:rPr>
              <a:t>微波背景辐射角功率谱</a:t>
            </a:r>
            <a:endParaRPr lang="en-US" altLang="zh-CN" sz="2800" dirty="0" smtClean="0">
              <a:latin typeface="华文宋体" panose="02010600040101010101" pitchFamily="2" charset="-122"/>
              <a:ea typeface="华文宋体" panose="02010600040101010101" pitchFamily="2" charset="-122"/>
            </a:endParaRPr>
          </a:p>
          <a:p>
            <a:pPr algn="ctr"/>
            <a:r>
              <a:rPr lang="en-US" altLang="zh-CN" sz="2800" dirty="0" smtClean="0">
                <a:latin typeface="华文宋体" panose="02010600040101010101" pitchFamily="2" charset="-122"/>
                <a:ea typeface="华文宋体" panose="02010600040101010101" pitchFamily="2" charset="-122"/>
              </a:rPr>
              <a:t>CMB angular power spectrum</a:t>
            </a:r>
            <a:endParaRPr lang="zh-CN" altLang="en-US" sz="2800" dirty="0"/>
          </a:p>
        </p:txBody>
      </p:sp>
      <p:pic>
        <p:nvPicPr>
          <p:cNvPr id="11" name="图片 10"/>
          <p:cNvPicPr>
            <a:picLocks noChangeAspect="1"/>
          </p:cNvPicPr>
          <p:nvPr/>
        </p:nvPicPr>
        <p:blipFill>
          <a:blip r:embed="rId3"/>
          <a:stretch>
            <a:fillRect/>
          </a:stretch>
        </p:blipFill>
        <p:spPr>
          <a:xfrm>
            <a:off x="6507018" y="4051897"/>
            <a:ext cx="5009886" cy="1766972"/>
          </a:xfrm>
          <a:prstGeom prst="rect">
            <a:avLst/>
          </a:prstGeom>
        </p:spPr>
      </p:pic>
      <p:sp>
        <p:nvSpPr>
          <p:cNvPr id="13" name="矩形 12"/>
          <p:cNvSpPr/>
          <p:nvPr/>
        </p:nvSpPr>
        <p:spPr>
          <a:xfrm>
            <a:off x="6635262" y="5977935"/>
            <a:ext cx="4185761" cy="830997"/>
          </a:xfrm>
          <a:prstGeom prst="rect">
            <a:avLst/>
          </a:prstGeom>
        </p:spPr>
        <p:txBody>
          <a:bodyPr wrap="none">
            <a:spAutoFit/>
          </a:bodyPr>
          <a:lstStyle/>
          <a:p>
            <a:pPr algn="ctr"/>
            <a:r>
              <a:rPr lang="zh-CN" altLang="en-US" sz="2400" dirty="0" smtClean="0">
                <a:latin typeface="华文宋体" panose="02010600040101010101" pitchFamily="2" charset="-122"/>
                <a:ea typeface="华文宋体" panose="02010600040101010101" pitchFamily="2" charset="-122"/>
              </a:rPr>
              <a:t>宇宙大尺度结构，</a:t>
            </a:r>
            <a:endParaRPr lang="en-US" altLang="zh-CN" sz="2400" dirty="0" smtClean="0">
              <a:latin typeface="华文宋体" panose="02010600040101010101" pitchFamily="2" charset="-122"/>
              <a:ea typeface="华文宋体" panose="02010600040101010101" pitchFamily="2" charset="-122"/>
            </a:endParaRPr>
          </a:p>
          <a:p>
            <a:pPr algn="ctr"/>
            <a:r>
              <a:rPr lang="zh-CN" altLang="en-US" sz="2400" dirty="0" smtClean="0">
                <a:latin typeface="华文宋体" panose="02010600040101010101" pitchFamily="2" charset="-122"/>
                <a:ea typeface="华文宋体" panose="02010600040101010101" pitchFamily="2" charset="-122"/>
              </a:rPr>
              <a:t>观测（左）与数值模拟（右）</a:t>
            </a:r>
            <a:endParaRPr lang="zh-CN" altLang="en-US" sz="2400"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7339" y="1517774"/>
            <a:ext cx="2464622" cy="2311815"/>
          </a:xfrm>
          <a:prstGeom prst="rect">
            <a:avLst/>
          </a:prstGeom>
        </p:spPr>
      </p:pic>
      <p:sp>
        <p:nvSpPr>
          <p:cNvPr id="15" name="矩形 14"/>
          <p:cNvSpPr/>
          <p:nvPr/>
        </p:nvSpPr>
        <p:spPr>
          <a:xfrm>
            <a:off x="9401954" y="2092337"/>
            <a:ext cx="2222083" cy="1384995"/>
          </a:xfrm>
          <a:prstGeom prst="rect">
            <a:avLst/>
          </a:prstGeom>
        </p:spPr>
        <p:txBody>
          <a:bodyPr wrap="none">
            <a:spAutoFit/>
          </a:bodyPr>
          <a:lstStyle/>
          <a:p>
            <a:pPr algn="ctr"/>
            <a:r>
              <a:rPr lang="zh-CN" altLang="en-US" sz="2800" dirty="0" smtClean="0">
                <a:latin typeface="华文宋体" panose="02010600040101010101" pitchFamily="2" charset="-122"/>
                <a:ea typeface="华文宋体" panose="02010600040101010101" pitchFamily="2" charset="-122"/>
              </a:rPr>
              <a:t>星系功率谱</a:t>
            </a:r>
            <a:endParaRPr lang="en-US" altLang="zh-CN" sz="2800" dirty="0" smtClean="0">
              <a:latin typeface="华文宋体" panose="02010600040101010101" pitchFamily="2" charset="-122"/>
              <a:ea typeface="华文宋体" panose="02010600040101010101" pitchFamily="2" charset="-122"/>
            </a:endParaRPr>
          </a:p>
          <a:p>
            <a:pPr algn="ctr"/>
            <a:r>
              <a:rPr lang="en-US" altLang="zh-CN" sz="2800" dirty="0" smtClean="0">
                <a:latin typeface="华文宋体" panose="02010600040101010101" pitchFamily="2" charset="-122"/>
                <a:ea typeface="华文宋体" panose="02010600040101010101" pitchFamily="2" charset="-122"/>
              </a:rPr>
              <a:t>Galaxy Power </a:t>
            </a:r>
          </a:p>
          <a:p>
            <a:pPr algn="ctr"/>
            <a:r>
              <a:rPr lang="en-US" altLang="zh-CN" sz="2800" dirty="0" smtClean="0">
                <a:latin typeface="华文宋体" panose="02010600040101010101" pitchFamily="2" charset="-122"/>
                <a:ea typeface="华文宋体" panose="02010600040101010101" pitchFamily="2" charset="-122"/>
              </a:rPr>
              <a:t>Spectrum</a:t>
            </a:r>
            <a:endParaRPr lang="zh-CN" altLang="en-US" sz="2800" dirty="0"/>
          </a:p>
        </p:txBody>
      </p:sp>
    </p:spTree>
    <p:extLst>
      <p:ext uri="{BB962C8B-B14F-4D97-AF65-F5344CB8AC3E}">
        <p14:creationId xmlns:p14="http://schemas.microsoft.com/office/powerpoint/2010/main" val="302217773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smtClean="0">
                <a:latin typeface="华文宋体" panose="02010600040101010101" pitchFamily="2" charset="-122"/>
                <a:ea typeface="华文宋体" panose="02010600040101010101" pitchFamily="2" charset="-122"/>
              </a:rPr>
              <a:t>1.6 </a:t>
            </a:r>
            <a:r>
              <a:rPr lang="zh-CN" altLang="en-US" b="1" dirty="0" smtClean="0">
                <a:latin typeface="华文宋体" panose="02010600040101010101" pitchFamily="2" charset="-122"/>
                <a:ea typeface="华文宋体" panose="02010600040101010101" pitchFamily="2" charset="-122"/>
              </a:rPr>
              <a:t>总结</a:t>
            </a:r>
            <a:endParaRPr lang="zh-CN" altLang="en-US" b="1" dirty="0">
              <a:latin typeface="华文宋体" panose="02010600040101010101" pitchFamily="2" charset="-122"/>
              <a:ea typeface="华文宋体" panose="02010600040101010101" pitchFamily="2" charset="-122"/>
            </a:endParaRPr>
          </a:p>
        </p:txBody>
      </p:sp>
      <p:sp>
        <p:nvSpPr>
          <p:cNvPr id="3" name="副标题 2"/>
          <p:cNvSpPr>
            <a:spLocks noGrp="1"/>
          </p:cNvSpPr>
          <p:nvPr>
            <p:ph type="subTitle" idx="1"/>
          </p:nvPr>
        </p:nvSpPr>
        <p:spPr>
          <a:xfrm>
            <a:off x="1524000" y="3602038"/>
            <a:ext cx="9144000" cy="1985962"/>
          </a:xfrm>
        </p:spPr>
        <p:txBody>
          <a:bodyPr>
            <a:normAutofit lnSpcReduction="10000"/>
          </a:bodyPr>
          <a:lstStyle/>
          <a:p>
            <a:endParaRPr lang="en-US" altLang="zh-CN" sz="4000" dirty="0" smtClean="0">
              <a:latin typeface="华文宋体" panose="02010600040101010101" pitchFamily="2" charset="-122"/>
              <a:ea typeface="华文宋体" panose="02010600040101010101" pitchFamily="2" charset="-122"/>
            </a:endParaRPr>
          </a:p>
          <a:p>
            <a:r>
              <a:rPr lang="en-US" altLang="zh-CN" sz="4000" dirty="0" smtClean="0">
                <a:latin typeface="华文宋体" panose="02010600040101010101" pitchFamily="2" charset="-122"/>
                <a:ea typeface="华文宋体" panose="02010600040101010101" pitchFamily="2" charset="-122"/>
              </a:rPr>
              <a:t>Key words: Big Bang Cosmology, </a:t>
            </a:r>
          </a:p>
          <a:p>
            <a:r>
              <a:rPr lang="en-US" altLang="zh-CN" sz="4000" dirty="0" smtClean="0">
                <a:latin typeface="华文宋体" panose="02010600040101010101" pitchFamily="2" charset="-122"/>
                <a:ea typeface="华文宋体" panose="02010600040101010101" pitchFamily="2" charset="-122"/>
              </a:rPr>
              <a:t>Beyond, Cosmological principle</a:t>
            </a:r>
          </a:p>
        </p:txBody>
      </p:sp>
    </p:spTree>
    <p:extLst>
      <p:ext uri="{BB962C8B-B14F-4D97-AF65-F5344CB8AC3E}">
        <p14:creationId xmlns:p14="http://schemas.microsoft.com/office/powerpoint/2010/main" val="369286307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热大爆炸宇宙学理论基础</a:t>
            </a:r>
            <a:endParaRPr lang="zh-CN" altLang="en-US" b="1"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278856" y="1993386"/>
            <a:ext cx="3820370" cy="3633690"/>
          </a:xfrm>
          <a:prstGeom prst="rect">
            <a:avLst/>
          </a:prstGeom>
        </p:spPr>
      </p:pic>
      <p:pic>
        <p:nvPicPr>
          <p:cNvPr id="10" name="图片 9"/>
          <p:cNvPicPr>
            <a:picLocks noChangeAspect="1"/>
          </p:cNvPicPr>
          <p:nvPr/>
        </p:nvPicPr>
        <p:blipFill>
          <a:blip r:embed="rId3"/>
          <a:stretch>
            <a:fillRect/>
          </a:stretch>
        </p:blipFill>
        <p:spPr>
          <a:xfrm>
            <a:off x="8514638" y="2371454"/>
            <a:ext cx="3677362" cy="2877553"/>
          </a:xfrm>
          <a:prstGeom prst="rect">
            <a:avLst/>
          </a:prstGeom>
        </p:spPr>
      </p:pic>
      <p:pic>
        <p:nvPicPr>
          <p:cNvPr id="11" name="图片 10"/>
          <p:cNvPicPr>
            <a:picLocks noChangeAspect="1"/>
          </p:cNvPicPr>
          <p:nvPr/>
        </p:nvPicPr>
        <p:blipFill>
          <a:blip r:embed="rId4"/>
          <a:stretch>
            <a:fillRect/>
          </a:stretch>
        </p:blipFill>
        <p:spPr>
          <a:xfrm>
            <a:off x="4583833" y="1668599"/>
            <a:ext cx="3692550" cy="4261175"/>
          </a:xfrm>
          <a:prstGeom prst="rect">
            <a:avLst/>
          </a:prstGeom>
        </p:spPr>
      </p:pic>
      <p:sp>
        <p:nvSpPr>
          <p:cNvPr id="4" name="矩形 3"/>
          <p:cNvSpPr/>
          <p:nvPr/>
        </p:nvSpPr>
        <p:spPr>
          <a:xfrm>
            <a:off x="1150550" y="5929774"/>
            <a:ext cx="1826141" cy="760657"/>
          </a:xfrm>
          <a:prstGeom prst="rect">
            <a:avLst/>
          </a:prstGeom>
        </p:spPr>
        <p:txBody>
          <a:bodyPr wrap="none">
            <a:spAutoFit/>
          </a:bodyPr>
          <a:lstStyle/>
          <a:p>
            <a:pPr>
              <a:lnSpc>
                <a:spcPct val="150000"/>
              </a:lnSpc>
            </a:pPr>
            <a:r>
              <a:rPr lang="zh-CN" altLang="en-US" sz="3200" b="1" dirty="0" smtClean="0">
                <a:latin typeface="华文宋体" panose="02010600040101010101" pitchFamily="2" charset="-122"/>
                <a:ea typeface="华文宋体" panose="02010600040101010101" pitchFamily="2" charset="-122"/>
              </a:rPr>
              <a:t>宇宙膨胀</a:t>
            </a:r>
            <a:endParaRPr lang="en-US" altLang="zh-CN" sz="3200" b="1" dirty="0">
              <a:latin typeface="华文宋体" panose="02010600040101010101" pitchFamily="2" charset="-122"/>
              <a:ea typeface="华文宋体" panose="02010600040101010101" pitchFamily="2" charset="-122"/>
            </a:endParaRPr>
          </a:p>
        </p:txBody>
      </p:sp>
      <p:sp>
        <p:nvSpPr>
          <p:cNvPr id="12" name="矩形 11"/>
          <p:cNvSpPr/>
          <p:nvPr/>
        </p:nvSpPr>
        <p:spPr>
          <a:xfrm>
            <a:off x="5470996" y="5929774"/>
            <a:ext cx="2236510" cy="830997"/>
          </a:xfrm>
          <a:prstGeom prst="rect">
            <a:avLst/>
          </a:prstGeom>
        </p:spPr>
        <p:txBody>
          <a:bodyPr wrap="none">
            <a:spAutoFit/>
          </a:bodyPr>
          <a:lstStyle/>
          <a:p>
            <a:pPr>
              <a:lnSpc>
                <a:spcPct val="150000"/>
              </a:lnSpc>
            </a:pPr>
            <a:r>
              <a:rPr lang="zh-CN" altLang="en-US" sz="3200" b="1" dirty="0" smtClean="0">
                <a:latin typeface="华文宋体" panose="02010600040101010101" pitchFamily="2" charset="-122"/>
                <a:ea typeface="华文宋体" panose="02010600040101010101" pitchFamily="2" charset="-122"/>
              </a:rPr>
              <a:t>原初核合成</a:t>
            </a:r>
            <a:endParaRPr lang="en-US" altLang="zh-CN" sz="3200" b="1" dirty="0">
              <a:latin typeface="华文宋体" panose="02010600040101010101" pitchFamily="2" charset="-122"/>
              <a:ea typeface="华文宋体" panose="02010600040101010101" pitchFamily="2" charset="-122"/>
            </a:endParaRPr>
          </a:p>
        </p:txBody>
      </p:sp>
      <p:sp>
        <p:nvSpPr>
          <p:cNvPr id="13" name="矩形 12"/>
          <p:cNvSpPr/>
          <p:nvPr/>
        </p:nvSpPr>
        <p:spPr>
          <a:xfrm>
            <a:off x="9375138" y="5929774"/>
            <a:ext cx="2646878" cy="760657"/>
          </a:xfrm>
          <a:prstGeom prst="rect">
            <a:avLst/>
          </a:prstGeom>
        </p:spPr>
        <p:txBody>
          <a:bodyPr wrap="none">
            <a:spAutoFit/>
          </a:bodyPr>
          <a:lstStyle/>
          <a:p>
            <a:pPr>
              <a:lnSpc>
                <a:spcPct val="150000"/>
              </a:lnSpc>
            </a:pPr>
            <a:r>
              <a:rPr lang="zh-CN" altLang="en-US" sz="3200" b="1" dirty="0" smtClean="0">
                <a:latin typeface="华文宋体" panose="02010600040101010101" pitchFamily="2" charset="-122"/>
                <a:ea typeface="华文宋体" panose="02010600040101010101" pitchFamily="2" charset="-122"/>
              </a:rPr>
              <a:t>微波背景辐射</a:t>
            </a:r>
            <a:endParaRPr lang="en-US" altLang="zh-CN" sz="32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1251899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现代宇宙学前沿</a:t>
            </a:r>
            <a:endParaRPr lang="zh-CN" altLang="en-US" b="1"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2314" y="1730229"/>
            <a:ext cx="1870701" cy="1505112"/>
          </a:xfrm>
          <a:prstGeom prst="rect">
            <a:avLst/>
          </a:prstGeom>
        </p:spPr>
      </p:pic>
      <p:pic>
        <p:nvPicPr>
          <p:cNvPr id="16" name="图片 15"/>
          <p:cNvPicPr>
            <a:picLocks noChangeAspect="1"/>
          </p:cNvPicPr>
          <p:nvPr/>
        </p:nvPicPr>
        <p:blipFill>
          <a:blip r:embed="rId3"/>
          <a:stretch>
            <a:fillRect/>
          </a:stretch>
        </p:blipFill>
        <p:spPr>
          <a:xfrm>
            <a:off x="135394" y="4430623"/>
            <a:ext cx="1788876" cy="1077279"/>
          </a:xfrm>
          <a:prstGeom prst="rect">
            <a:avLst/>
          </a:prstGeom>
        </p:spPr>
      </p:pic>
      <p:pic>
        <p:nvPicPr>
          <p:cNvPr id="17" name="图片 16"/>
          <p:cNvPicPr>
            <a:picLocks noChangeAspect="1"/>
          </p:cNvPicPr>
          <p:nvPr/>
        </p:nvPicPr>
        <p:blipFill>
          <a:blip r:embed="rId4"/>
          <a:stretch>
            <a:fillRect/>
          </a:stretch>
        </p:blipFill>
        <p:spPr>
          <a:xfrm>
            <a:off x="4972314" y="4240513"/>
            <a:ext cx="2466555" cy="1616474"/>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606534"/>
            <a:ext cx="2499071" cy="1657717"/>
          </a:xfrm>
          <a:prstGeom prst="rect">
            <a:avLst/>
          </a:prstGeom>
        </p:spPr>
      </p:pic>
      <p:sp>
        <p:nvSpPr>
          <p:cNvPr id="3" name="矩形 2"/>
          <p:cNvSpPr/>
          <p:nvPr/>
        </p:nvSpPr>
        <p:spPr>
          <a:xfrm>
            <a:off x="1348109" y="3561702"/>
            <a:ext cx="1891865" cy="523220"/>
          </a:xfrm>
          <a:prstGeom prst="rect">
            <a:avLst/>
          </a:prstGeom>
        </p:spPr>
        <p:txBody>
          <a:bodyPr wrap="none">
            <a:spAutoFit/>
          </a:bodyPr>
          <a:lstStyle/>
          <a:p>
            <a:r>
              <a:rPr lang="en-US" altLang="zh-CN" sz="2800" b="1" dirty="0" smtClean="0">
                <a:latin typeface="华文宋体" panose="02010600040101010101" pitchFamily="2" charset="-122"/>
                <a:ea typeface="华文宋体" panose="02010600040101010101" pitchFamily="2" charset="-122"/>
              </a:rPr>
              <a:t>Dark matter</a:t>
            </a:r>
            <a:endParaRPr lang="zh-CN" altLang="en-US" sz="2800" dirty="0"/>
          </a:p>
        </p:txBody>
      </p:sp>
      <p:sp>
        <p:nvSpPr>
          <p:cNvPr id="19" name="矩形 18"/>
          <p:cNvSpPr/>
          <p:nvPr/>
        </p:nvSpPr>
        <p:spPr>
          <a:xfrm>
            <a:off x="815427" y="5910842"/>
            <a:ext cx="2521844" cy="523220"/>
          </a:xfrm>
          <a:prstGeom prst="rect">
            <a:avLst/>
          </a:prstGeom>
        </p:spPr>
        <p:txBody>
          <a:bodyPr wrap="none">
            <a:spAutoFit/>
          </a:bodyPr>
          <a:lstStyle/>
          <a:p>
            <a:r>
              <a:rPr lang="en-US" altLang="zh-CN" sz="2800" b="1" dirty="0" err="1" smtClean="0">
                <a:latin typeface="华文宋体" panose="02010600040101010101" pitchFamily="2" charset="-122"/>
                <a:ea typeface="华文宋体" panose="02010600040101010101" pitchFamily="2" charset="-122"/>
              </a:rPr>
              <a:t>Inhomogeneities</a:t>
            </a:r>
            <a:endParaRPr lang="zh-CN" altLang="en-US" sz="2800" dirty="0"/>
          </a:p>
        </p:txBody>
      </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9287" y="4408587"/>
            <a:ext cx="1911701" cy="1141374"/>
          </a:xfrm>
          <a:prstGeom prst="rect">
            <a:avLst/>
          </a:prstGeom>
        </p:spPr>
      </p:pic>
      <p:sp>
        <p:nvSpPr>
          <p:cNvPr id="21" name="矩形 20"/>
          <p:cNvSpPr/>
          <p:nvPr/>
        </p:nvSpPr>
        <p:spPr>
          <a:xfrm>
            <a:off x="5147697" y="3424183"/>
            <a:ext cx="1396536" cy="523220"/>
          </a:xfrm>
          <a:prstGeom prst="rect">
            <a:avLst/>
          </a:prstGeom>
        </p:spPr>
        <p:txBody>
          <a:bodyPr wrap="none">
            <a:spAutoFit/>
          </a:bodyPr>
          <a:lstStyle/>
          <a:p>
            <a:r>
              <a:rPr lang="en-US" altLang="zh-CN" sz="2800" b="1" dirty="0" smtClean="0">
                <a:latin typeface="华文宋体" panose="02010600040101010101" pitchFamily="2" charset="-122"/>
                <a:ea typeface="华文宋体" panose="02010600040101010101" pitchFamily="2" charset="-122"/>
              </a:rPr>
              <a:t>Inflation</a:t>
            </a:r>
            <a:endParaRPr lang="zh-CN" altLang="en-US" sz="2800" dirty="0"/>
          </a:p>
        </p:txBody>
      </p:sp>
      <p:sp>
        <p:nvSpPr>
          <p:cNvPr id="22" name="矩形 21"/>
          <p:cNvSpPr/>
          <p:nvPr/>
        </p:nvSpPr>
        <p:spPr>
          <a:xfrm>
            <a:off x="5089364" y="6199655"/>
            <a:ext cx="1726755" cy="461665"/>
          </a:xfrm>
          <a:prstGeom prst="rect">
            <a:avLst/>
          </a:prstGeom>
        </p:spPr>
        <p:txBody>
          <a:bodyPr wrap="none">
            <a:spAutoFit/>
          </a:bodyPr>
          <a:lstStyle/>
          <a:p>
            <a:r>
              <a:rPr lang="en-US" altLang="zh-CN" sz="2400" b="1" dirty="0" smtClean="0">
                <a:latin typeface="华文宋体" panose="02010600040101010101" pitchFamily="2" charset="-122"/>
                <a:ea typeface="华文宋体" panose="02010600040101010101" pitchFamily="2" charset="-122"/>
              </a:rPr>
              <a:t>Dark Energy</a:t>
            </a:r>
            <a:endParaRPr lang="zh-CN" altLang="en-US" sz="2400" dirty="0"/>
          </a:p>
        </p:txBody>
      </p:sp>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0738" y="1169893"/>
            <a:ext cx="2391809" cy="2391809"/>
          </a:xfrm>
          <a:prstGeom prst="rect">
            <a:avLst/>
          </a:prstGeom>
        </p:spPr>
      </p:pic>
      <p:sp>
        <p:nvSpPr>
          <p:cNvPr id="7" name="右箭头 6"/>
          <p:cNvSpPr/>
          <p:nvPr/>
        </p:nvSpPr>
        <p:spPr>
          <a:xfrm>
            <a:off x="7438229" y="2573227"/>
            <a:ext cx="993531" cy="749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431760" y="3743929"/>
            <a:ext cx="3390672" cy="1548116"/>
          </a:xfrm>
          <a:prstGeom prst="rect">
            <a:avLst/>
          </a:prstGeom>
        </p:spPr>
        <p:txBody>
          <a:bodyPr wrap="none">
            <a:spAutoFit/>
          </a:bodyPr>
          <a:lstStyle/>
          <a:p>
            <a:pPr algn="ctr">
              <a:lnSpc>
                <a:spcPct val="120000"/>
              </a:lnSpc>
            </a:pPr>
            <a:r>
              <a:rPr lang="en-US" altLang="zh-CN" sz="2000" b="1" dirty="0" smtClean="0">
                <a:latin typeface="华文宋体" panose="02010600040101010101" pitchFamily="2" charset="-122"/>
                <a:ea typeface="华文宋体" panose="02010600040101010101" pitchFamily="2" charset="-122"/>
              </a:rPr>
              <a:t>Cosmological </a:t>
            </a:r>
          </a:p>
          <a:p>
            <a:pPr algn="ctr">
              <a:lnSpc>
                <a:spcPct val="120000"/>
              </a:lnSpc>
            </a:pPr>
            <a:r>
              <a:rPr lang="en-US" altLang="zh-CN" sz="2000" b="1" dirty="0" smtClean="0">
                <a:latin typeface="华文宋体" panose="02010600040101010101" pitchFamily="2" charset="-122"/>
                <a:ea typeface="华文宋体" panose="02010600040101010101" pitchFamily="2" charset="-122"/>
              </a:rPr>
              <a:t>“Standard Model </a:t>
            </a:r>
            <a:r>
              <a:rPr lang="zh-CN" altLang="en-US" sz="2000" b="1" dirty="0" smtClean="0">
                <a:latin typeface="华文宋体" panose="02010600040101010101" pitchFamily="2" charset="-122"/>
                <a:ea typeface="华文宋体" panose="02010600040101010101" pitchFamily="2" charset="-122"/>
              </a:rPr>
              <a:t>”</a:t>
            </a:r>
            <a:r>
              <a:rPr lang="en-US" altLang="zh-CN" sz="2000" b="1" dirty="0" smtClean="0">
                <a:latin typeface="华文宋体" panose="02010600040101010101" pitchFamily="2" charset="-122"/>
                <a:ea typeface="华文宋体" panose="02010600040101010101" pitchFamily="2" charset="-122"/>
              </a:rPr>
              <a:t>since 2000</a:t>
            </a:r>
          </a:p>
          <a:p>
            <a:pPr algn="ctr">
              <a:lnSpc>
                <a:spcPct val="120000"/>
              </a:lnSpc>
            </a:pPr>
            <a:r>
              <a:rPr lang="zh-CN" altLang="en-US" sz="2000" b="1" dirty="0" smtClean="0">
                <a:latin typeface="华文宋体" panose="02010600040101010101" pitchFamily="2" charset="-122"/>
                <a:ea typeface="华文宋体" panose="02010600040101010101" pitchFamily="2" charset="-122"/>
              </a:rPr>
              <a:t>自</a:t>
            </a:r>
            <a:r>
              <a:rPr lang="en-US" altLang="zh-CN" sz="2000" b="1" dirty="0" smtClean="0">
                <a:latin typeface="华文宋体" panose="02010600040101010101" pitchFamily="2" charset="-122"/>
                <a:ea typeface="华文宋体" panose="02010600040101010101" pitchFamily="2" charset="-122"/>
              </a:rPr>
              <a:t>2000</a:t>
            </a:r>
            <a:r>
              <a:rPr lang="zh-CN" altLang="en-US" sz="2000" b="1" dirty="0" smtClean="0">
                <a:latin typeface="华文宋体" panose="02010600040101010101" pitchFamily="2" charset="-122"/>
                <a:ea typeface="华文宋体" panose="02010600040101010101" pitchFamily="2" charset="-122"/>
              </a:rPr>
              <a:t>年之后，</a:t>
            </a:r>
            <a:endParaRPr lang="en-US" altLang="zh-CN" sz="2000" b="1" dirty="0" smtClean="0">
              <a:latin typeface="华文宋体" panose="02010600040101010101" pitchFamily="2" charset="-122"/>
              <a:ea typeface="华文宋体" panose="02010600040101010101" pitchFamily="2" charset="-122"/>
            </a:endParaRPr>
          </a:p>
          <a:p>
            <a:pPr algn="ctr">
              <a:lnSpc>
                <a:spcPct val="120000"/>
              </a:lnSpc>
            </a:pPr>
            <a:r>
              <a:rPr lang="zh-CN" altLang="en-US" sz="2000" b="1" dirty="0" smtClean="0">
                <a:latin typeface="华文宋体" panose="02010600040101010101" pitchFamily="2" charset="-122"/>
                <a:ea typeface="华文宋体" panose="02010600040101010101" pitchFamily="2" charset="-122"/>
              </a:rPr>
              <a:t>成为宇宙学的“标准模型</a:t>
            </a:r>
            <a:r>
              <a:rPr lang="en-US" altLang="zh-CN" sz="2000" b="1" dirty="0" smtClean="0">
                <a:latin typeface="华文宋体" panose="02010600040101010101" pitchFamily="2" charset="-122"/>
                <a:ea typeface="华文宋体" panose="02010600040101010101" pitchFamily="2" charset="-122"/>
              </a:rPr>
              <a:t>”</a:t>
            </a:r>
            <a:endParaRPr lang="zh-CN" altLang="en-US" sz="2000" dirty="0"/>
          </a:p>
        </p:txBody>
      </p:sp>
    </p:spTree>
    <p:extLst>
      <p:ext uri="{BB962C8B-B14F-4D97-AF65-F5344CB8AC3E}">
        <p14:creationId xmlns:p14="http://schemas.microsoft.com/office/powerpoint/2010/main" val="382722261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2" action="ppaction://hlinkfile"/>
          </p:cNvPr>
          <p:cNvPicPr>
            <a:picLocks noChangeAspect="1"/>
          </p:cNvPicPr>
          <p:nvPr/>
        </p:nvPicPr>
        <p:blipFill>
          <a:blip r:embed="rId3"/>
          <a:stretch>
            <a:fillRect/>
          </a:stretch>
        </p:blipFill>
        <p:spPr>
          <a:xfrm>
            <a:off x="-229575" y="-314960"/>
            <a:ext cx="12421575" cy="7380536"/>
          </a:xfrm>
          <a:prstGeom prst="rect">
            <a:avLst/>
          </a:prstGeom>
        </p:spPr>
      </p:pic>
    </p:spTree>
    <p:extLst>
      <p:ext uri="{BB962C8B-B14F-4D97-AF65-F5344CB8AC3E}">
        <p14:creationId xmlns:p14="http://schemas.microsoft.com/office/powerpoint/2010/main" val="3284541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膨胀的宇宙没有中心</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524" y="1480916"/>
            <a:ext cx="8585200" cy="4822021"/>
          </a:xfrm>
          <a:prstGeom prst="rect">
            <a:avLst/>
          </a:prstGeom>
        </p:spPr>
      </p:pic>
      <p:sp>
        <p:nvSpPr>
          <p:cNvPr id="4" name="矩形 3"/>
          <p:cNvSpPr/>
          <p:nvPr/>
        </p:nvSpPr>
        <p:spPr>
          <a:xfrm>
            <a:off x="9140639" y="1321383"/>
            <a:ext cx="2836246" cy="954107"/>
          </a:xfrm>
          <a:prstGeom prst="rect">
            <a:avLst/>
          </a:prstGeom>
        </p:spPr>
        <p:txBody>
          <a:bodyPr wrap="square">
            <a:spAutoFit/>
          </a:bodyPr>
          <a:lstStyle/>
          <a:p>
            <a:pPr algn="ctr"/>
            <a:r>
              <a:rPr lang="en-US" altLang="zh-CN" sz="2800" b="1" dirty="0" smtClean="0">
                <a:latin typeface="华文宋体" panose="02010600040101010101" pitchFamily="2" charset="-122"/>
                <a:ea typeface="华文宋体" panose="02010600040101010101" pitchFamily="2" charset="-122"/>
              </a:rPr>
              <a:t>No center on the surface</a:t>
            </a:r>
            <a:endParaRPr lang="zh-CN" altLang="en-US" sz="2800" dirty="0"/>
          </a:p>
        </p:txBody>
      </p:sp>
    </p:spTree>
    <p:extLst>
      <p:ext uri="{BB962C8B-B14F-4D97-AF65-F5344CB8AC3E}">
        <p14:creationId xmlns:p14="http://schemas.microsoft.com/office/powerpoint/2010/main" val="501935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华文宋体" panose="02010600040101010101" pitchFamily="2" charset="-122"/>
                <a:ea typeface="华文宋体" panose="02010600040101010101" pitchFamily="2" charset="-122"/>
              </a:rPr>
              <a:t>构成现代宇宙学的元素</a:t>
            </a:r>
            <a:endParaRPr lang="zh-CN" altLang="en-US" b="1" dirty="0">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4" name="矩形 3"/>
          <p:cNvSpPr/>
          <p:nvPr/>
        </p:nvSpPr>
        <p:spPr>
          <a:xfrm>
            <a:off x="349624" y="5795280"/>
            <a:ext cx="5916705" cy="954107"/>
          </a:xfrm>
          <a:prstGeom prst="rect">
            <a:avLst/>
          </a:prstGeom>
        </p:spPr>
        <p:txBody>
          <a:bodyPr wrap="square">
            <a:spAutoFit/>
          </a:bodyPr>
          <a:lstStyle/>
          <a:p>
            <a:pPr algn="ctr"/>
            <a:r>
              <a:rPr lang="zh-CN" altLang="en-US" sz="2800" b="1" dirty="0" smtClean="0">
                <a:latin typeface="华文宋体" panose="02010600040101010101" pitchFamily="2" charset="-122"/>
                <a:ea typeface="华文宋体" panose="02010600040101010101" pitchFamily="2" charset="-122"/>
              </a:rPr>
              <a:t>理论</a:t>
            </a:r>
            <a:endParaRPr lang="en-US" altLang="zh-CN" sz="2800" b="1" dirty="0" smtClean="0">
              <a:latin typeface="华文宋体" panose="02010600040101010101" pitchFamily="2" charset="-122"/>
              <a:ea typeface="华文宋体" panose="02010600040101010101" pitchFamily="2" charset="-122"/>
            </a:endParaRPr>
          </a:p>
          <a:p>
            <a:pPr algn="ctr"/>
            <a:r>
              <a:rPr lang="en-US" altLang="zh-CN" sz="2800" b="1" dirty="0" smtClean="0">
                <a:latin typeface="华文宋体" panose="02010600040101010101" pitchFamily="2" charset="-122"/>
                <a:ea typeface="华文宋体" panose="02010600040101010101" pitchFamily="2" charset="-122"/>
              </a:rPr>
              <a:t>(GR, Statistics, High Energy Physics, …)</a:t>
            </a:r>
            <a:endParaRPr lang="en-US" altLang="zh-CN" sz="2800" b="1" dirty="0">
              <a:latin typeface="华文宋体" panose="02010600040101010101" pitchFamily="2" charset="-122"/>
              <a:ea typeface="华文宋体" panose="02010600040101010101" pitchFamily="2" charset="-122"/>
            </a:endParaRPr>
          </a:p>
        </p:txBody>
      </p:sp>
      <p:sp>
        <p:nvSpPr>
          <p:cNvPr id="12" name="矩形 11"/>
          <p:cNvSpPr/>
          <p:nvPr/>
        </p:nvSpPr>
        <p:spPr>
          <a:xfrm>
            <a:off x="6993283" y="5761923"/>
            <a:ext cx="4742004" cy="954107"/>
          </a:xfrm>
          <a:prstGeom prst="rect">
            <a:avLst/>
          </a:prstGeom>
        </p:spPr>
        <p:txBody>
          <a:bodyPr wrap="none">
            <a:spAutoFit/>
          </a:bodyPr>
          <a:lstStyle/>
          <a:p>
            <a:pPr algn="ctr"/>
            <a:r>
              <a:rPr lang="zh-CN" altLang="en-US" sz="2800" b="1" dirty="0" smtClean="0">
                <a:latin typeface="华文宋体" panose="02010600040101010101" pitchFamily="2" charset="-122"/>
                <a:ea typeface="华文宋体" panose="02010600040101010101" pitchFamily="2" charset="-122"/>
              </a:rPr>
              <a:t>实验</a:t>
            </a:r>
            <a:endParaRPr lang="en-US" altLang="zh-CN" sz="2800" b="1" dirty="0" smtClean="0">
              <a:latin typeface="华文宋体" panose="02010600040101010101" pitchFamily="2" charset="-122"/>
              <a:ea typeface="华文宋体" panose="02010600040101010101" pitchFamily="2" charset="-122"/>
            </a:endParaRPr>
          </a:p>
          <a:p>
            <a:pPr algn="ctr"/>
            <a:r>
              <a:rPr lang="en-US" altLang="zh-CN" sz="2800" b="1" dirty="0">
                <a:latin typeface="华文宋体" panose="02010600040101010101" pitchFamily="2" charset="-122"/>
                <a:ea typeface="华文宋体" panose="02010600040101010101" pitchFamily="2" charset="-122"/>
              </a:rPr>
              <a:t>(CMB, </a:t>
            </a:r>
            <a:r>
              <a:rPr lang="en-US" altLang="zh-CN" sz="2800" b="1" dirty="0" err="1">
                <a:latin typeface="华文宋体" panose="02010600040101010101" pitchFamily="2" charset="-122"/>
                <a:ea typeface="华文宋体" panose="02010600040101010101" pitchFamily="2" charset="-122"/>
              </a:rPr>
              <a:t>SNIa</a:t>
            </a:r>
            <a:r>
              <a:rPr lang="en-US" altLang="zh-CN" sz="2800" b="1" dirty="0" smtClean="0">
                <a:latin typeface="华文宋体" panose="02010600040101010101" pitchFamily="2" charset="-122"/>
                <a:ea typeface="华文宋体" panose="02010600040101010101" pitchFamily="2" charset="-122"/>
              </a:rPr>
              <a:t>, LSS, WL, GW, …)</a:t>
            </a:r>
            <a:endParaRPr lang="en-US" altLang="zh-CN" sz="2800" b="1" dirty="0">
              <a:latin typeface="华文宋体" panose="02010600040101010101" pitchFamily="2" charset="-122"/>
              <a:ea typeface="华文宋体" panose="02010600040101010101" pitchFamily="2"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1507" y="4030989"/>
            <a:ext cx="2113568" cy="1409045"/>
          </a:xfrm>
          <a:prstGeom prst="rect">
            <a:avLst/>
          </a:prstGeom>
        </p:spPr>
      </p:pic>
      <p:pic>
        <p:nvPicPr>
          <p:cNvPr id="18" name="图片 17"/>
          <p:cNvPicPr>
            <a:picLocks noChangeAspect="1"/>
          </p:cNvPicPr>
          <p:nvPr/>
        </p:nvPicPr>
        <p:blipFill>
          <a:blip r:embed="rId3"/>
          <a:stretch>
            <a:fillRect/>
          </a:stretch>
        </p:blipFill>
        <p:spPr>
          <a:xfrm>
            <a:off x="258993" y="1462070"/>
            <a:ext cx="3749115" cy="2327981"/>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616" y="2205476"/>
            <a:ext cx="2124802" cy="1331363"/>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2969" y="2205476"/>
            <a:ext cx="2430644" cy="1215322"/>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4691" y="3839858"/>
            <a:ext cx="2158727" cy="1619045"/>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316" y="3795414"/>
            <a:ext cx="1411670" cy="1999866"/>
          </a:xfrm>
          <a:prstGeom prst="rect">
            <a:avLst/>
          </a:prstGeom>
        </p:spPr>
      </p:pic>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57004" y="4036742"/>
            <a:ext cx="1775999" cy="1700101"/>
          </a:xfrm>
          <a:prstGeom prst="rect">
            <a:avLst/>
          </a:prstGeom>
        </p:spPr>
      </p:pic>
      <p:pic>
        <p:nvPicPr>
          <p:cNvPr id="24" name="图片 23"/>
          <p:cNvPicPr>
            <a:picLocks noChangeAspect="1"/>
          </p:cNvPicPr>
          <p:nvPr/>
        </p:nvPicPr>
        <p:blipFill>
          <a:blip r:embed="rId9"/>
          <a:stretch>
            <a:fillRect/>
          </a:stretch>
        </p:blipFill>
        <p:spPr>
          <a:xfrm>
            <a:off x="2068565" y="1462070"/>
            <a:ext cx="3952875" cy="1095375"/>
          </a:xfrm>
          <a:prstGeom prst="rect">
            <a:avLst/>
          </a:prstGeom>
        </p:spPr>
      </p:pic>
      <p:pic>
        <p:nvPicPr>
          <p:cNvPr id="25" name="图片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3204" y="171675"/>
            <a:ext cx="2419184" cy="1612789"/>
          </a:xfrm>
          <a:prstGeom prst="rect">
            <a:avLst/>
          </a:prstGeom>
        </p:spPr>
      </p:pic>
    </p:spTree>
    <p:extLst>
      <p:ext uri="{BB962C8B-B14F-4D97-AF65-F5344CB8AC3E}">
        <p14:creationId xmlns:p14="http://schemas.microsoft.com/office/powerpoint/2010/main" val="13899955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1348275"/>
          </a:xfrm>
        </p:spPr>
        <p:txBody>
          <a:bodyPr/>
          <a:lstStyle/>
          <a:p>
            <a:r>
              <a:rPr lang="en-US" altLang="zh-CN" b="1" dirty="0" smtClean="0">
                <a:latin typeface="华文宋体" panose="02010600040101010101" pitchFamily="2" charset="-122"/>
                <a:ea typeface="华文宋体" panose="02010600040101010101" pitchFamily="2" charset="-122"/>
              </a:rPr>
              <a:t>In Following Chapters:</a:t>
            </a:r>
            <a:endParaRPr lang="zh-CN" altLang="en-US" b="1" dirty="0">
              <a:latin typeface="华文宋体" panose="02010600040101010101" pitchFamily="2" charset="-122"/>
              <a:ea typeface="华文宋体" panose="02010600040101010101" pitchFamily="2" charset="-122"/>
            </a:endParaRPr>
          </a:p>
        </p:txBody>
      </p:sp>
      <p:sp>
        <p:nvSpPr>
          <p:cNvPr id="3" name="副标题 2"/>
          <p:cNvSpPr>
            <a:spLocks noGrp="1"/>
          </p:cNvSpPr>
          <p:nvPr>
            <p:ph type="subTitle" idx="1"/>
          </p:nvPr>
        </p:nvSpPr>
        <p:spPr>
          <a:xfrm>
            <a:off x="1524000" y="3235569"/>
            <a:ext cx="9144000" cy="3191607"/>
          </a:xfrm>
        </p:spPr>
        <p:txBody>
          <a:bodyPr>
            <a:normAutofit fontScale="92500"/>
          </a:bodyPr>
          <a:lstStyle/>
          <a:p>
            <a:r>
              <a:rPr lang="en-US" altLang="zh-CN" sz="4000" b="1" dirty="0" smtClean="0">
                <a:latin typeface="华文宋体" panose="02010600040101010101" pitchFamily="2" charset="-122"/>
                <a:ea typeface="华文宋体" panose="02010600040101010101" pitchFamily="2" charset="-122"/>
              </a:rPr>
              <a:t>Start from the very beginning</a:t>
            </a:r>
          </a:p>
          <a:p>
            <a:r>
              <a:rPr lang="en-US" altLang="zh-CN" sz="4000" b="1" dirty="0" smtClean="0">
                <a:latin typeface="华文宋体" panose="02010600040101010101" pitchFamily="2" charset="-122"/>
                <a:ea typeface="华文宋体" panose="02010600040101010101" pitchFamily="2" charset="-122"/>
              </a:rPr>
              <a:t>(</a:t>
            </a:r>
            <a:r>
              <a:rPr lang="en-US" altLang="zh-CN" sz="4000" b="1" dirty="0" smtClean="0">
                <a:solidFill>
                  <a:srgbClr val="C00000"/>
                </a:solidFill>
                <a:latin typeface="华文宋体" panose="02010600040101010101" pitchFamily="2" charset="-122"/>
                <a:ea typeface="华文宋体" panose="02010600040101010101" pitchFamily="2" charset="-122"/>
              </a:rPr>
              <a:t>Smooth, Expanding Universe</a:t>
            </a:r>
            <a:r>
              <a:rPr lang="en-US" altLang="zh-CN" sz="4000" b="1" dirty="0" smtClean="0">
                <a:latin typeface="华文宋体" panose="02010600040101010101" pitchFamily="2" charset="-122"/>
                <a:ea typeface="华文宋体" panose="02010600040101010101" pitchFamily="2" charset="-122"/>
              </a:rPr>
              <a:t>)</a:t>
            </a:r>
          </a:p>
          <a:p>
            <a:r>
              <a:rPr lang="en-US" altLang="zh-CN" sz="4000" b="1" dirty="0">
                <a:latin typeface="华文宋体" panose="02010600040101010101" pitchFamily="2" charset="-122"/>
                <a:ea typeface="华文宋体" panose="02010600040101010101" pitchFamily="2" charset="-122"/>
              </a:rPr>
              <a:t>t</a:t>
            </a:r>
            <a:r>
              <a:rPr lang="en-US" altLang="zh-CN" sz="4000" b="1" dirty="0" smtClean="0">
                <a:latin typeface="华文宋体" panose="02010600040101010101" pitchFamily="2" charset="-122"/>
                <a:ea typeface="华文宋体" panose="02010600040101010101" pitchFamily="2" charset="-122"/>
              </a:rPr>
              <a:t>o the frontiers of modern cosmology</a:t>
            </a:r>
          </a:p>
          <a:p>
            <a:r>
              <a:rPr lang="en-US" altLang="zh-CN" sz="4000" b="1" dirty="0" smtClean="0">
                <a:latin typeface="华文宋体" panose="02010600040101010101" pitchFamily="2" charset="-122"/>
                <a:ea typeface="华文宋体" panose="02010600040101010101" pitchFamily="2" charset="-122"/>
              </a:rPr>
              <a:t>(</a:t>
            </a:r>
            <a:r>
              <a:rPr lang="en-US" altLang="zh-CN" sz="4000" b="1" dirty="0" smtClean="0">
                <a:solidFill>
                  <a:srgbClr val="C00000"/>
                </a:solidFill>
                <a:latin typeface="华文宋体" panose="02010600040101010101" pitchFamily="2" charset="-122"/>
                <a:ea typeface="华文宋体" panose="02010600040101010101" pitchFamily="2" charset="-122"/>
              </a:rPr>
              <a:t>Inflation, CMB, LSS, Dark Matter, </a:t>
            </a:r>
          </a:p>
          <a:p>
            <a:r>
              <a:rPr lang="en-US" altLang="zh-CN" sz="4000" b="1" dirty="0" smtClean="0">
                <a:solidFill>
                  <a:srgbClr val="C00000"/>
                </a:solidFill>
                <a:latin typeface="华文宋体" panose="02010600040101010101" pitchFamily="2" charset="-122"/>
                <a:ea typeface="华文宋体" panose="02010600040101010101" pitchFamily="2" charset="-122"/>
              </a:rPr>
              <a:t>Dark Energy, Gravitational Wave Cosmology,…</a:t>
            </a:r>
            <a:r>
              <a:rPr lang="en-US" altLang="zh-CN" sz="4000" b="1" dirty="0" smtClean="0">
                <a:latin typeface="华文宋体" panose="02010600040101010101" pitchFamily="2" charset="-122"/>
                <a:ea typeface="华文宋体" panose="02010600040101010101" pitchFamily="2" charset="-122"/>
              </a:rPr>
              <a:t>)</a:t>
            </a:r>
            <a:endParaRPr lang="en-US" altLang="zh-CN" sz="4000" b="1" dirty="0">
              <a:latin typeface="华文宋体" panose="02010600040101010101" pitchFamily="2" charset="-122"/>
              <a:ea typeface="华文宋体" panose="02010600040101010101" pitchFamily="2" charset="-122"/>
            </a:endParaRPr>
          </a:p>
          <a:p>
            <a:endParaRPr lang="en-US" altLang="zh-CN" sz="4000" b="1"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5549909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膨胀的宇宙没有中心</a:t>
            </a:r>
            <a:endParaRPr lang="zh-CN" altLang="en-US" b="1" dirty="0">
              <a:latin typeface="华文宋体" panose="02010600040101010101" pitchFamily="2" charset="-122"/>
              <a:ea typeface="华文宋体" panose="02010600040101010101" pitchFamily="2" charset="-122"/>
            </a:endParaRPr>
          </a:p>
        </p:txBody>
      </p:sp>
      <p:sp>
        <p:nvSpPr>
          <p:cNvPr id="6" name="矩形 5"/>
          <p:cNvSpPr/>
          <p:nvPr/>
        </p:nvSpPr>
        <p:spPr>
          <a:xfrm>
            <a:off x="1019907" y="1027906"/>
            <a:ext cx="9970477" cy="4967514"/>
          </a:xfrm>
          <a:prstGeom prst="rect">
            <a:avLst/>
          </a:prstGeom>
        </p:spPr>
        <p:txBody>
          <a:bodyPr wrap="square">
            <a:spAutoFit/>
          </a:bodyPr>
          <a:lstStyle/>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哈勃定律可能给我们以错觉，宇宙以我们为中心膨胀。</a:t>
            </a: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实际上，如果某点看来膨胀满足哈勃定律，那么换一个参考点，膨胀也将满足同样的规律。任何星系上的天文学家都会发现宇宙以他为中心按照哈勃定律膨胀。</a:t>
            </a: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考虑到宇宙介质均匀地充满全空间，这样地介质一切位置是平等的。没有一点能够作为中心，而任何一点也可以被作为中心。</a:t>
            </a: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银河系在宇宙中没有</a:t>
            </a:r>
            <a:r>
              <a:rPr lang="zh-CN" altLang="en-US" sz="2400" dirty="0">
                <a:latin typeface="华文宋体" panose="02010600040101010101" pitchFamily="2" charset="-122"/>
                <a:ea typeface="华文宋体" panose="02010600040101010101" pitchFamily="2" charset="-122"/>
              </a:rPr>
              <a:t>特殊的地位</a:t>
            </a:r>
            <a:r>
              <a:rPr lang="zh-CN" altLang="en-US" sz="2400" dirty="0" smtClean="0">
                <a:latin typeface="华文宋体" panose="02010600040101010101" pitchFamily="2" charset="-122"/>
                <a:ea typeface="华文宋体" panose="02010600040101010101" pitchFamily="2" charset="-122"/>
              </a:rPr>
              <a:t>。这被称为哥白尼原理。</a:t>
            </a:r>
            <a:endParaRPr lang="zh-CN" altLang="en-US" sz="2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01155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2" descr="raisingalax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745" y="1175687"/>
            <a:ext cx="8839200" cy="629920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err="1" smtClean="0">
                <a:latin typeface="华文宋体" panose="02010600040101010101" pitchFamily="2" charset="-122"/>
                <a:ea typeface="华文宋体" panose="02010600040101010101" pitchFamily="2" charset="-122"/>
              </a:rPr>
              <a:t>Rasin</a:t>
            </a:r>
            <a:r>
              <a:rPr lang="en-US" altLang="zh-CN" b="1" dirty="0" smtClean="0">
                <a:latin typeface="华文宋体" panose="02010600040101010101" pitchFamily="2" charset="-122"/>
                <a:ea typeface="华文宋体" panose="02010600040101010101" pitchFamily="2" charset="-122"/>
              </a:rPr>
              <a:t> Bread Analogy</a:t>
            </a: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515775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err="1" smtClean="0">
                <a:latin typeface="华文宋体" panose="02010600040101010101" pitchFamily="2" charset="-122"/>
                <a:ea typeface="华文宋体" panose="02010600040101010101" pitchFamily="2" charset="-122"/>
              </a:rPr>
              <a:t>Comoving</a:t>
            </a:r>
            <a:r>
              <a:rPr lang="en-US" altLang="zh-CN" sz="4000" b="1" dirty="0" smtClean="0">
                <a:latin typeface="华文宋体" panose="02010600040101010101" pitchFamily="2" charset="-122"/>
                <a:ea typeface="华文宋体" panose="02010600040101010101" pitchFamily="2" charset="-122"/>
              </a:rPr>
              <a:t> </a:t>
            </a:r>
            <a:r>
              <a:rPr lang="en-US" altLang="zh-CN" sz="4000" b="1" dirty="0">
                <a:latin typeface="华文宋体" panose="02010600040101010101" pitchFamily="2" charset="-122"/>
                <a:ea typeface="华文宋体" panose="02010600040101010101" pitchFamily="2" charset="-122"/>
              </a:rPr>
              <a:t>distance (</a:t>
            </a:r>
            <a:r>
              <a:rPr lang="zh-CN" altLang="en-US" sz="4000" b="1" dirty="0">
                <a:latin typeface="华文宋体" panose="02010600040101010101" pitchFamily="2" charset="-122"/>
                <a:ea typeface="华文宋体" panose="02010600040101010101" pitchFamily="2" charset="-122"/>
              </a:rPr>
              <a:t>共</a:t>
            </a:r>
            <a:r>
              <a:rPr lang="zh-CN" altLang="en-US" sz="4000" b="1" dirty="0" smtClean="0">
                <a:latin typeface="华文宋体" panose="02010600040101010101" pitchFamily="2" charset="-122"/>
                <a:ea typeface="华文宋体" panose="02010600040101010101" pitchFamily="2" charset="-122"/>
              </a:rPr>
              <a:t>动距离</a:t>
            </a:r>
            <a:r>
              <a:rPr lang="en-US" altLang="zh-CN" sz="4000" b="1" dirty="0" smtClean="0">
                <a:latin typeface="华文宋体" panose="02010600040101010101" pitchFamily="2" charset="-122"/>
                <a:ea typeface="华文宋体" panose="02010600040101010101" pitchFamily="2" charset="-122"/>
              </a:rPr>
              <a:t>) </a:t>
            </a:r>
            <a:r>
              <a:rPr lang="en-US" altLang="zh-CN" sz="4000" b="1" dirty="0">
                <a:latin typeface="华文宋体" panose="02010600040101010101" pitchFamily="2" charset="-122"/>
                <a:ea typeface="华文宋体" panose="02010600040101010101" pitchFamily="2" charset="-122"/>
              </a:rPr>
              <a:t>, </a:t>
            </a:r>
            <a:r>
              <a:rPr lang="en-US" altLang="zh-CN" sz="4000" b="1" dirty="0" smtClean="0">
                <a:latin typeface="华文宋体" panose="02010600040101010101" pitchFamily="2" charset="-122"/>
                <a:ea typeface="华文宋体" panose="02010600040101010101" pitchFamily="2" charset="-122"/>
              </a:rPr>
              <a:t/>
            </a:r>
            <a:br>
              <a:rPr lang="en-US" altLang="zh-CN" sz="4000" b="1" dirty="0" smtClean="0">
                <a:latin typeface="华文宋体" panose="02010600040101010101" pitchFamily="2" charset="-122"/>
                <a:ea typeface="华文宋体" panose="02010600040101010101" pitchFamily="2" charset="-122"/>
              </a:rPr>
            </a:br>
            <a:r>
              <a:rPr lang="en-US" altLang="zh-CN" sz="4000" b="1" dirty="0" smtClean="0">
                <a:latin typeface="华文宋体" panose="02010600040101010101" pitchFamily="2" charset="-122"/>
                <a:ea typeface="华文宋体" panose="02010600040101010101" pitchFamily="2" charset="-122"/>
              </a:rPr>
              <a:t>scale factor (</a:t>
            </a:r>
            <a:r>
              <a:rPr lang="zh-CN" altLang="en-US" sz="4000" b="1" dirty="0" smtClean="0">
                <a:latin typeface="华文宋体" panose="02010600040101010101" pitchFamily="2" charset="-122"/>
                <a:ea typeface="华文宋体" panose="02010600040101010101" pitchFamily="2" charset="-122"/>
              </a:rPr>
              <a:t>尺度因子、标度因子</a:t>
            </a:r>
            <a:r>
              <a:rPr lang="en-US" altLang="zh-CN" sz="4000" b="1" dirty="0" smtClean="0">
                <a:latin typeface="华文宋体" panose="02010600040101010101" pitchFamily="2" charset="-122"/>
                <a:ea typeface="华文宋体" panose="02010600040101010101" pitchFamily="2" charset="-122"/>
              </a:rPr>
              <a:t>)</a:t>
            </a:r>
            <a:endParaRPr lang="zh-CN" altLang="en-US" sz="4000" b="1"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3"/>
          <a:stretch>
            <a:fillRect/>
          </a:stretch>
        </p:blipFill>
        <p:spPr>
          <a:xfrm>
            <a:off x="1179945" y="1967778"/>
            <a:ext cx="9561945" cy="4460803"/>
          </a:xfrm>
          <a:prstGeom prst="rect">
            <a:avLst/>
          </a:prstGeom>
        </p:spPr>
      </p:pic>
    </p:spTree>
    <p:extLst>
      <p:ext uri="{BB962C8B-B14F-4D97-AF65-F5344CB8AC3E}">
        <p14:creationId xmlns:p14="http://schemas.microsoft.com/office/powerpoint/2010/main" val="1187013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smtClean="0">
                <a:latin typeface="华文宋体" panose="02010600040101010101" pitchFamily="2" charset="-122"/>
                <a:ea typeface="华文宋体" panose="02010600040101010101" pitchFamily="2" charset="-122"/>
              </a:rPr>
              <a:t>Comoving</a:t>
            </a:r>
            <a:r>
              <a:rPr lang="en-US" altLang="zh-CN" b="1" dirty="0" smtClean="0">
                <a:latin typeface="华文宋体" panose="02010600040101010101" pitchFamily="2" charset="-122"/>
                <a:ea typeface="华文宋体" panose="02010600040101010101" pitchFamily="2" charset="-122"/>
              </a:rPr>
              <a:t> distance, scale factor a(t)</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3"/>
          <a:stretch>
            <a:fillRect/>
          </a:stretch>
        </p:blipFill>
        <p:spPr>
          <a:xfrm>
            <a:off x="1244599" y="1773814"/>
            <a:ext cx="9290447" cy="4817919"/>
          </a:xfrm>
          <a:prstGeom prst="rect">
            <a:avLst/>
          </a:prstGeom>
        </p:spPr>
      </p:pic>
    </p:spTree>
    <p:extLst>
      <p:ext uri="{BB962C8B-B14F-4D97-AF65-F5344CB8AC3E}">
        <p14:creationId xmlns:p14="http://schemas.microsoft.com/office/powerpoint/2010/main" val="32650229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2" action="ppaction://hlinkfile"/>
          </p:cNvPr>
          <p:cNvPicPr>
            <a:picLocks noChangeAspect="1"/>
          </p:cNvPicPr>
          <p:nvPr/>
        </p:nvPicPr>
        <p:blipFill>
          <a:blip r:embed="rId3"/>
          <a:stretch>
            <a:fillRect/>
          </a:stretch>
        </p:blipFill>
        <p:spPr>
          <a:xfrm>
            <a:off x="3264748" y="116575"/>
            <a:ext cx="5729829" cy="3987780"/>
          </a:xfrm>
          <a:prstGeom prst="rect">
            <a:avLst/>
          </a:prstGeom>
        </p:spPr>
      </p:pic>
      <p:sp>
        <p:nvSpPr>
          <p:cNvPr id="2" name="文本框 1"/>
          <p:cNvSpPr txBox="1"/>
          <p:nvPr/>
        </p:nvSpPr>
        <p:spPr>
          <a:xfrm>
            <a:off x="1129094" y="4210333"/>
            <a:ext cx="10881197" cy="2492990"/>
          </a:xfrm>
          <a:prstGeom prst="rect">
            <a:avLst/>
          </a:prstGeom>
          <a:noFill/>
        </p:spPr>
        <p:txBody>
          <a:bodyPr wrap="square" rtlCol="0">
            <a:spAutoFit/>
          </a:bodyPr>
          <a:lstStyle/>
          <a:p>
            <a:r>
              <a:rPr lang="en-US" altLang="zh-CN" sz="3200" b="1" dirty="0">
                <a:latin typeface="华文宋体" panose="02010600040101010101" pitchFamily="2" charset="-122"/>
                <a:ea typeface="华文宋体" panose="02010600040101010101" pitchFamily="2" charset="-122"/>
                <a:cs typeface="+mj-cs"/>
              </a:rPr>
              <a:t>With the Universe </a:t>
            </a:r>
            <a:r>
              <a:rPr lang="en-US" altLang="zh-CN" sz="3200" b="1" dirty="0" smtClean="0">
                <a:latin typeface="华文宋体" panose="02010600040101010101" pitchFamily="2" charset="-122"/>
                <a:ea typeface="华文宋体" panose="02010600040101010101" pitchFamily="2" charset="-122"/>
                <a:cs typeface="+mj-cs"/>
              </a:rPr>
              <a:t>expands, we have</a:t>
            </a:r>
            <a:endParaRPr lang="en-US" altLang="zh-CN" sz="3200" b="1" dirty="0">
              <a:latin typeface="华文宋体" panose="02010600040101010101" pitchFamily="2" charset="-122"/>
              <a:ea typeface="华文宋体" panose="02010600040101010101" pitchFamily="2" charset="-122"/>
              <a:cs typeface="+mj-cs"/>
            </a:endParaRPr>
          </a:p>
          <a:p>
            <a:r>
              <a:rPr lang="en-US" altLang="zh-CN" sz="3200" b="1" dirty="0">
                <a:latin typeface="华文宋体" panose="02010600040101010101" pitchFamily="2" charset="-122"/>
                <a:ea typeface="华文宋体" panose="02010600040101010101" pitchFamily="2" charset="-122"/>
                <a:cs typeface="+mj-cs"/>
              </a:rPr>
              <a:t>	t↑ 	</a:t>
            </a:r>
            <a:r>
              <a:rPr lang="en-US" altLang="zh-CN" sz="3200" b="1" dirty="0" smtClean="0">
                <a:latin typeface="华文宋体" panose="02010600040101010101" pitchFamily="2" charset="-122"/>
                <a:ea typeface="华文宋体" panose="02010600040101010101" pitchFamily="2" charset="-122"/>
                <a:cs typeface="+mj-cs"/>
              </a:rPr>
              <a:t>  a </a:t>
            </a:r>
            <a:r>
              <a:rPr lang="en-US" altLang="zh-CN" sz="3200" b="1" dirty="0">
                <a:latin typeface="华文宋体" panose="02010600040101010101" pitchFamily="2" charset="-122"/>
                <a:ea typeface="华文宋体" panose="02010600040101010101" pitchFamily="2" charset="-122"/>
                <a:cs typeface="+mj-cs"/>
              </a:rPr>
              <a:t>↑	</a:t>
            </a:r>
            <a:r>
              <a:rPr lang="en-US" altLang="zh-CN" sz="3200" b="1" dirty="0" smtClean="0">
                <a:latin typeface="华文宋体" panose="02010600040101010101" pitchFamily="2" charset="-122"/>
                <a:ea typeface="华文宋体" panose="02010600040101010101" pitchFamily="2" charset="-122"/>
                <a:cs typeface="+mj-cs"/>
              </a:rPr>
              <a:t>(physical </a:t>
            </a:r>
            <a:r>
              <a:rPr lang="en-US" altLang="zh-CN" sz="3200" b="1" dirty="0">
                <a:latin typeface="华文宋体" panose="02010600040101010101" pitchFamily="2" charset="-122"/>
                <a:ea typeface="华文宋体" panose="02010600040101010101" pitchFamily="2" charset="-122"/>
                <a:cs typeface="+mj-cs"/>
              </a:rPr>
              <a:t>separation </a:t>
            </a:r>
            <a:r>
              <a:rPr lang="en-US" altLang="zh-CN" sz="3200" b="1" dirty="0" smtClean="0">
                <a:latin typeface="华文宋体" panose="02010600040101010101" pitchFamily="2" charset="-122"/>
                <a:ea typeface="华文宋体" panose="02010600040101010101" pitchFamily="2" charset="-122"/>
                <a:cs typeface="+mj-cs"/>
              </a:rPr>
              <a:t>↑) </a:t>
            </a:r>
            <a:r>
              <a:rPr lang="en-US" altLang="zh-CN" sz="3200" b="1" dirty="0">
                <a:latin typeface="华文宋体" panose="02010600040101010101" pitchFamily="2" charset="-122"/>
                <a:ea typeface="华文宋体" panose="02010600040101010101" pitchFamily="2" charset="-122"/>
                <a:cs typeface="+mj-cs"/>
              </a:rPr>
              <a:t>	 </a:t>
            </a:r>
            <a:endParaRPr lang="en-US" altLang="zh-CN" sz="3200" b="1" dirty="0" smtClean="0">
              <a:latin typeface="华文宋体" panose="02010600040101010101" pitchFamily="2" charset="-122"/>
              <a:ea typeface="华文宋体" panose="02010600040101010101" pitchFamily="2" charset="-122"/>
              <a:cs typeface="+mj-cs"/>
            </a:endParaRPr>
          </a:p>
          <a:p>
            <a:r>
              <a:rPr lang="en-US" altLang="zh-CN" sz="3200" b="1" dirty="0">
                <a:latin typeface="华文宋体" panose="02010600040101010101" pitchFamily="2" charset="-122"/>
                <a:ea typeface="华文宋体" panose="02010600040101010101" pitchFamily="2" charset="-122"/>
                <a:cs typeface="+mj-cs"/>
              </a:rPr>
              <a:t>	</a:t>
            </a:r>
            <a:r>
              <a:rPr lang="en-US" altLang="zh-CN" sz="3200" b="1" dirty="0" smtClean="0">
                <a:latin typeface="华文宋体" panose="02010600040101010101" pitchFamily="2" charset="-122"/>
                <a:ea typeface="华文宋体" panose="02010600040101010101" pitchFamily="2" charset="-122"/>
                <a:cs typeface="+mj-cs"/>
              </a:rPr>
              <a:t>T</a:t>
            </a:r>
            <a:r>
              <a:rPr lang="en-US" altLang="zh-CN" sz="3200" b="1" dirty="0">
                <a:latin typeface="华文宋体" panose="02010600040101010101" pitchFamily="2" charset="-122"/>
                <a:ea typeface="华文宋体" panose="02010600040101010101" pitchFamily="2" charset="-122"/>
                <a:cs typeface="+mj-cs"/>
              </a:rPr>
              <a:t>↓		</a:t>
            </a:r>
          </a:p>
          <a:p>
            <a:r>
              <a:rPr lang="en-US" altLang="zh-CN" sz="3200" b="1" dirty="0">
                <a:latin typeface="华文宋体" panose="02010600040101010101" pitchFamily="2" charset="-122"/>
                <a:ea typeface="华文宋体" panose="02010600040101010101" pitchFamily="2" charset="-122"/>
                <a:cs typeface="+mj-cs"/>
              </a:rPr>
              <a:t>	</a:t>
            </a:r>
            <a:r>
              <a:rPr lang="el-GR" altLang="zh-CN" sz="3200" b="1" dirty="0" smtClean="0">
                <a:latin typeface="Yu Gothic Medium" panose="020B0500000000000000" pitchFamily="34" charset="-128"/>
                <a:ea typeface="Yu Gothic Medium" panose="020B0500000000000000" pitchFamily="34" charset="-128"/>
                <a:cs typeface="Adobe Devanagari" panose="02040503050201020203" pitchFamily="18" charset="0"/>
              </a:rPr>
              <a:t>ρ</a:t>
            </a:r>
            <a:r>
              <a:rPr lang="en-US" altLang="zh-CN" sz="3200" b="1" dirty="0" smtClean="0">
                <a:latin typeface="Baskerville Old Face" panose="02020602080505020303" pitchFamily="18" charset="0"/>
                <a:ea typeface="华文宋体" panose="02010600040101010101" pitchFamily="2" charset="-122"/>
              </a:rPr>
              <a:t> </a:t>
            </a:r>
            <a:r>
              <a:rPr lang="en-US" altLang="zh-CN" sz="3200" b="1" dirty="0">
                <a:latin typeface="华文宋体" panose="02010600040101010101" pitchFamily="2" charset="-122"/>
                <a:ea typeface="华文宋体" panose="02010600040101010101" pitchFamily="2" charset="-122"/>
              </a:rPr>
              <a:t>↓ </a:t>
            </a:r>
            <a:r>
              <a:rPr lang="en-US" altLang="zh-CN" sz="3200" b="1" dirty="0" smtClean="0">
                <a:latin typeface="华文宋体" panose="02010600040101010101" pitchFamily="2" charset="-122"/>
                <a:ea typeface="华文宋体" panose="02010600040101010101" pitchFamily="2" charset="-122"/>
              </a:rPr>
              <a:t>  (</a:t>
            </a:r>
            <a:r>
              <a:rPr lang="el-GR" altLang="zh-CN" sz="3200" b="1" dirty="0" smtClean="0">
                <a:latin typeface="华文宋体" panose="02010600040101010101" pitchFamily="2" charset="-122"/>
                <a:ea typeface="华文宋体" panose="02010600040101010101" pitchFamily="2" charset="-122"/>
                <a:cs typeface="+mj-cs"/>
              </a:rPr>
              <a:t>δ</a:t>
            </a:r>
            <a:r>
              <a:rPr lang="en-US" altLang="zh-CN" sz="3200" b="1" dirty="0" smtClean="0">
                <a:latin typeface="华文宋体" panose="02010600040101010101" pitchFamily="2" charset="-122"/>
                <a:ea typeface="华文宋体" panose="02010600040101010101" pitchFamily="2" charset="-122"/>
                <a:cs typeface="+mj-cs"/>
              </a:rPr>
              <a:t> ↑, the fluctuations, grows at late time)</a:t>
            </a:r>
            <a:endParaRPr lang="en-US" altLang="zh-CN" sz="3200" b="1" dirty="0">
              <a:latin typeface="华文宋体" panose="02010600040101010101" pitchFamily="2" charset="-122"/>
              <a:ea typeface="华文宋体" panose="02010600040101010101" pitchFamily="2" charset="-122"/>
              <a:cs typeface="+mj-cs"/>
            </a:endParaRPr>
          </a:p>
          <a:p>
            <a:r>
              <a:rPr lang="en-US" altLang="zh-CN" sz="2800" b="1" dirty="0" smtClean="0">
                <a:latin typeface="华文宋体" panose="02010600040101010101" pitchFamily="2" charset="-122"/>
                <a:ea typeface="华文宋体" panose="02010600040101010101" pitchFamily="2" charset="-122"/>
                <a:cs typeface="+mj-cs"/>
              </a:rPr>
              <a:t>[</a:t>
            </a:r>
            <a:r>
              <a:rPr lang="en-US" altLang="zh-CN" sz="2800" b="1" dirty="0" err="1" smtClean="0">
                <a:latin typeface="华文宋体" panose="02010600040101010101" pitchFamily="2" charset="-122"/>
                <a:ea typeface="华文宋体" panose="02010600040101010101" pitchFamily="2" charset="-122"/>
                <a:cs typeface="+mj-cs"/>
              </a:rPr>
              <a:t>comoving</a:t>
            </a:r>
            <a:r>
              <a:rPr lang="en-US" altLang="zh-CN" sz="2800" b="1" dirty="0" smtClean="0">
                <a:latin typeface="华文宋体" panose="02010600040101010101" pitchFamily="2" charset="-122"/>
                <a:ea typeface="华文宋体" panose="02010600040101010101" pitchFamily="2" charset="-122"/>
                <a:cs typeface="+mj-cs"/>
              </a:rPr>
              <a:t> </a:t>
            </a:r>
            <a:r>
              <a:rPr lang="en-US" altLang="zh-CN" sz="2800" b="1" dirty="0">
                <a:latin typeface="华文宋体" panose="02010600040101010101" pitchFamily="2" charset="-122"/>
                <a:ea typeface="华文宋体" panose="02010600040101010101" pitchFamily="2" charset="-122"/>
                <a:cs typeface="+mj-cs"/>
              </a:rPr>
              <a:t>separation </a:t>
            </a:r>
            <a:r>
              <a:rPr lang="en-US" altLang="zh-CN" sz="2800" b="1" dirty="0" smtClean="0">
                <a:latin typeface="华文宋体" panose="02010600040101010101" pitchFamily="2" charset="-122"/>
                <a:ea typeface="华文宋体" panose="02010600040101010101" pitchFamily="2" charset="-122"/>
                <a:cs typeface="+mj-cs"/>
              </a:rPr>
              <a:t>as the framework remain unchanged] </a:t>
            </a:r>
            <a:r>
              <a:rPr lang="zh-CN" altLang="en-US" sz="2800" b="1" dirty="0" smtClean="0">
                <a:latin typeface="华文宋体" panose="02010600040101010101" pitchFamily="2" charset="-122"/>
                <a:ea typeface="华文宋体" panose="02010600040101010101" pitchFamily="2" charset="-122"/>
              </a:rPr>
              <a:t>共</a:t>
            </a:r>
            <a:r>
              <a:rPr lang="zh-CN" altLang="en-US" sz="2800" b="1" dirty="0">
                <a:latin typeface="华文宋体" panose="02010600040101010101" pitchFamily="2" charset="-122"/>
                <a:ea typeface="华文宋体" panose="02010600040101010101" pitchFamily="2" charset="-122"/>
              </a:rPr>
              <a:t>动</a:t>
            </a:r>
            <a:r>
              <a:rPr lang="zh-CN" altLang="en-US" sz="2800" b="1" dirty="0" smtClean="0">
                <a:latin typeface="华文宋体" panose="02010600040101010101" pitchFamily="2" charset="-122"/>
                <a:ea typeface="华文宋体" panose="02010600040101010101" pitchFamily="2" charset="-122"/>
              </a:rPr>
              <a:t>距离不变</a:t>
            </a:r>
            <a:endParaRPr lang="zh-CN" altLang="en-US" sz="3200" b="1" dirty="0">
              <a:latin typeface="华文宋体" panose="02010600040101010101" pitchFamily="2" charset="-122"/>
              <a:ea typeface="华文宋体" panose="02010600040101010101" pitchFamily="2" charset="-122"/>
              <a:cs typeface="+mj-cs"/>
            </a:endParaRPr>
          </a:p>
        </p:txBody>
      </p:sp>
    </p:spTree>
    <p:extLst>
      <p:ext uri="{BB962C8B-B14F-4D97-AF65-F5344CB8AC3E}">
        <p14:creationId xmlns:p14="http://schemas.microsoft.com/office/powerpoint/2010/main" val="960909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2" action="ppaction://hlinkfile"/>
          </p:cNvPr>
          <p:cNvPicPr>
            <a:picLocks noChangeAspect="1"/>
          </p:cNvPicPr>
          <p:nvPr/>
        </p:nvPicPr>
        <p:blipFill>
          <a:blip r:embed="rId3"/>
          <a:stretch>
            <a:fillRect/>
          </a:stretch>
        </p:blipFill>
        <p:spPr>
          <a:xfrm>
            <a:off x="-229575" y="-314960"/>
            <a:ext cx="12421575" cy="7380536"/>
          </a:xfrm>
          <a:prstGeom prst="rect">
            <a:avLst/>
          </a:prstGeom>
        </p:spPr>
      </p:pic>
    </p:spTree>
    <p:extLst>
      <p:ext uri="{BB962C8B-B14F-4D97-AF65-F5344CB8AC3E}">
        <p14:creationId xmlns:p14="http://schemas.microsoft.com/office/powerpoint/2010/main" val="3295141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7676" y="5147253"/>
            <a:ext cx="9230506" cy="1326966"/>
          </a:xfrm>
          <a:prstGeom prst="rect">
            <a:avLst/>
          </a:prstGeom>
        </p:spPr>
        <p:txBody>
          <a:bodyPr wrap="square">
            <a:spAutoFit/>
          </a:bodyPr>
          <a:lstStyle/>
          <a:p>
            <a:pPr>
              <a:lnSpc>
                <a:spcPct val="130000"/>
              </a:lnSpc>
            </a:pPr>
            <a:r>
              <a:rPr lang="en-US" altLang="zh-CN" sz="3200" b="1" dirty="0" smtClean="0">
                <a:latin typeface="华文宋体" panose="02010600040101010101" pitchFamily="2" charset="-122"/>
                <a:ea typeface="华文宋体" panose="02010600040101010101" pitchFamily="2" charset="-122"/>
              </a:rPr>
              <a:t>The dilution of non-relativistic particles ("matter") and relativistic particles ("radiation") as the universe expands.</a:t>
            </a:r>
          </a:p>
        </p:txBody>
      </p:sp>
      <p:pic>
        <p:nvPicPr>
          <p:cNvPr id="2" name="图片 1"/>
          <p:cNvPicPr>
            <a:picLocks noChangeAspect="1"/>
          </p:cNvPicPr>
          <p:nvPr/>
        </p:nvPicPr>
        <p:blipFill>
          <a:blip r:embed="rId2"/>
          <a:stretch>
            <a:fillRect/>
          </a:stretch>
        </p:blipFill>
        <p:spPr>
          <a:xfrm>
            <a:off x="1233879" y="975350"/>
            <a:ext cx="4411801" cy="4061067"/>
          </a:xfrm>
          <a:prstGeom prst="rect">
            <a:avLst/>
          </a:prstGeom>
        </p:spPr>
      </p:pic>
      <p:pic>
        <p:nvPicPr>
          <p:cNvPr id="3" name="图片 2"/>
          <p:cNvPicPr>
            <a:picLocks noChangeAspect="1"/>
          </p:cNvPicPr>
          <p:nvPr/>
        </p:nvPicPr>
        <p:blipFill>
          <a:blip r:embed="rId3"/>
          <a:stretch>
            <a:fillRect/>
          </a:stretch>
        </p:blipFill>
        <p:spPr>
          <a:xfrm>
            <a:off x="7585732" y="2005422"/>
            <a:ext cx="2479711" cy="627395"/>
          </a:xfrm>
          <a:prstGeom prst="rect">
            <a:avLst/>
          </a:prstGeom>
        </p:spPr>
      </p:pic>
      <p:pic>
        <p:nvPicPr>
          <p:cNvPr id="5" name="图片 4"/>
          <p:cNvPicPr>
            <a:picLocks noChangeAspect="1"/>
          </p:cNvPicPr>
          <p:nvPr/>
        </p:nvPicPr>
        <p:blipFill>
          <a:blip r:embed="rId4"/>
          <a:stretch>
            <a:fillRect/>
          </a:stretch>
        </p:blipFill>
        <p:spPr>
          <a:xfrm>
            <a:off x="7403197" y="3537515"/>
            <a:ext cx="3361785" cy="1173030"/>
          </a:xfrm>
          <a:prstGeom prst="rect">
            <a:avLst/>
          </a:prstGeom>
        </p:spPr>
      </p:pic>
      <p:pic>
        <p:nvPicPr>
          <p:cNvPr id="6" name="图片 5"/>
          <p:cNvPicPr>
            <a:picLocks noChangeAspect="1"/>
          </p:cNvPicPr>
          <p:nvPr/>
        </p:nvPicPr>
        <p:blipFill>
          <a:blip r:embed="rId5"/>
          <a:stretch>
            <a:fillRect/>
          </a:stretch>
        </p:blipFill>
        <p:spPr>
          <a:xfrm>
            <a:off x="6235078" y="3254617"/>
            <a:ext cx="1904836" cy="454960"/>
          </a:xfrm>
          <a:prstGeom prst="rect">
            <a:avLst/>
          </a:prstGeom>
        </p:spPr>
      </p:pic>
      <p:pic>
        <p:nvPicPr>
          <p:cNvPr id="9" name="图片 8"/>
          <p:cNvPicPr>
            <a:picLocks noChangeAspect="1"/>
          </p:cNvPicPr>
          <p:nvPr/>
        </p:nvPicPr>
        <p:blipFill>
          <a:blip r:embed="rId6"/>
          <a:stretch>
            <a:fillRect/>
          </a:stretch>
        </p:blipFill>
        <p:spPr>
          <a:xfrm>
            <a:off x="6095395" y="1295206"/>
            <a:ext cx="2490303" cy="571625"/>
          </a:xfrm>
          <a:prstGeom prst="rect">
            <a:avLst/>
          </a:prstGeom>
        </p:spPr>
      </p:pic>
    </p:spTree>
    <p:extLst>
      <p:ext uri="{BB962C8B-B14F-4D97-AF65-F5344CB8AC3E}">
        <p14:creationId xmlns:p14="http://schemas.microsoft.com/office/powerpoint/2010/main" val="911417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solidFill>
                  <a:srgbClr val="FF0000"/>
                </a:solidFill>
                <a:latin typeface="黑体" panose="02010609060101010101" pitchFamily="49" charset="-122"/>
                <a:ea typeface="黑体" panose="02010609060101010101" pitchFamily="49" charset="-122"/>
              </a:rPr>
              <a:t>非常重要的约定与结论</a:t>
            </a:r>
            <a:endParaRPr lang="zh-CN" altLang="en-US" dirty="0">
              <a:solidFill>
                <a:srgbClr val="FF000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1099038" y="660027"/>
                <a:ext cx="9970477" cy="6487032"/>
              </a:xfrm>
              <a:prstGeom prst="rect">
                <a:avLst/>
              </a:prstGeom>
            </p:spPr>
            <p:txBody>
              <a:bodyPr wrap="square">
                <a:spAutoFit/>
              </a:bodyPr>
              <a:lstStyle/>
              <a:p>
                <a:pPr>
                  <a:lnSpc>
                    <a:spcPct val="120000"/>
                  </a:lnSpc>
                </a:pPr>
                <a:endParaRPr lang="en-US" altLang="zh-CN" sz="2400" b="1" dirty="0" smtClean="0">
                  <a:solidFill>
                    <a:srgbClr val="FF0000"/>
                  </a:solidFill>
                  <a:latin typeface="黑体" panose="02010609060101010101" pitchFamily="49" charset="-122"/>
                  <a:ea typeface="黑体" panose="02010609060101010101" pitchFamily="49" charset="-122"/>
                </a:endParaRPr>
              </a:p>
              <a:p>
                <a:pPr>
                  <a:lnSpc>
                    <a:spcPct val="120000"/>
                  </a:lnSpc>
                </a:pP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ct val="120000"/>
                  </a:lnSpc>
                </a:pPr>
                <a:r>
                  <a:rPr lang="en-US" altLang="zh-CN" sz="2400" dirty="0" smtClean="0">
                    <a:solidFill>
                      <a:srgbClr val="FF0000"/>
                    </a:solidFill>
                    <a:latin typeface="黑体" panose="02010609060101010101" pitchFamily="49" charset="-122"/>
                    <a:ea typeface="黑体" panose="02010609060101010101" pitchFamily="49" charset="-122"/>
                  </a:rPr>
                  <a:t>1 </a:t>
                </a:r>
                <a:r>
                  <a:rPr lang="zh-CN" altLang="en-US" sz="2400" dirty="0" smtClean="0">
                    <a:solidFill>
                      <a:srgbClr val="FF0000"/>
                    </a:solidFill>
                    <a:latin typeface="黑体" panose="02010609060101010101" pitchFamily="49" charset="-122"/>
                    <a:ea typeface="黑体" panose="02010609060101010101" pitchFamily="49" charset="-122"/>
                  </a:rPr>
                  <a:t>用下标 “</a:t>
                </a:r>
                <a:r>
                  <a:rPr lang="en-US" altLang="zh-CN" sz="2400" dirty="0" smtClean="0">
                    <a:solidFill>
                      <a:srgbClr val="FF0000"/>
                    </a:solidFill>
                    <a:latin typeface="黑体" panose="02010609060101010101" pitchFamily="49" charset="-122"/>
                    <a:ea typeface="黑体" panose="02010609060101010101" pitchFamily="49" charset="-122"/>
                  </a:rPr>
                  <a:t>0</a:t>
                </a:r>
                <a:r>
                  <a:rPr lang="zh-CN" altLang="en-US" sz="2400" dirty="0" smtClean="0">
                    <a:solidFill>
                      <a:srgbClr val="FF0000"/>
                    </a:solidFill>
                    <a:latin typeface="黑体" panose="02010609060101010101" pitchFamily="49" charset="-122"/>
                    <a:ea typeface="黑体" panose="02010609060101010101" pitchFamily="49" charset="-122"/>
                  </a:rPr>
                  <a:t>”表示物理量在当前时刻的数值。</a:t>
                </a:r>
                <a:endParaRPr lang="en-US" altLang="zh-CN" sz="2400" dirty="0">
                  <a:solidFill>
                    <a:srgbClr val="FF0000"/>
                  </a:solidFill>
                  <a:latin typeface="黑体" panose="02010609060101010101" pitchFamily="49" charset="-122"/>
                  <a:ea typeface="黑体" panose="02010609060101010101" pitchFamily="49" charset="-122"/>
                </a:endParaRPr>
              </a:p>
              <a:p>
                <a:pPr>
                  <a:lnSpc>
                    <a:spcPct val="120000"/>
                  </a:lnSpc>
                </a:pP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ct val="120000"/>
                  </a:lnSpc>
                </a:pPr>
                <a:r>
                  <a:rPr lang="en-US" altLang="zh-CN" sz="2400" dirty="0" smtClean="0">
                    <a:solidFill>
                      <a:srgbClr val="FF0000"/>
                    </a:solidFill>
                    <a:latin typeface="黑体" panose="02010609060101010101" pitchFamily="49" charset="-122"/>
                    <a:ea typeface="黑体" panose="02010609060101010101" pitchFamily="49" charset="-122"/>
                  </a:rPr>
                  <a:t>2 </a:t>
                </a:r>
                <a:r>
                  <a:rPr lang="zh-CN" altLang="en-US" sz="2400" dirty="0" smtClean="0">
                    <a:solidFill>
                      <a:srgbClr val="FF0000"/>
                    </a:solidFill>
                    <a:latin typeface="黑体" panose="02010609060101010101" pitchFamily="49" charset="-122"/>
                    <a:ea typeface="黑体" panose="02010609060101010101" pitchFamily="49" charset="-122"/>
                  </a:rPr>
                  <a:t>约定当前标度因子为</a:t>
                </a:r>
                <a:r>
                  <a:rPr lang="en-US" altLang="zh-CN" sz="2400" dirty="0" smtClean="0">
                    <a:solidFill>
                      <a:srgbClr val="FF0000"/>
                    </a:solidFill>
                    <a:latin typeface="黑体" panose="02010609060101010101" pitchFamily="49" charset="-122"/>
                    <a:ea typeface="黑体" panose="02010609060101010101" pitchFamily="49" charset="-122"/>
                  </a:rPr>
                  <a:t>1</a:t>
                </a:r>
                <a:r>
                  <a:rPr lang="zh-CN" altLang="en-US" sz="2400" dirty="0" smtClean="0">
                    <a:solidFill>
                      <a:srgbClr val="FF0000"/>
                    </a:solidFill>
                    <a:latin typeface="黑体" panose="02010609060101010101" pitchFamily="49" charset="-122"/>
                    <a:ea typeface="黑体" panose="02010609060101010101" pitchFamily="49" charset="-122"/>
                  </a:rPr>
                  <a:t>，即</a:t>
                </a:r>
                <a14:m>
                  <m:oMath xmlns:m="http://schemas.openxmlformats.org/officeDocument/2006/math">
                    <m:r>
                      <a:rPr lang="en-US" altLang="zh-CN" sz="2400" b="0" i="0" smtClean="0">
                        <a:solidFill>
                          <a:srgbClr val="FF0000"/>
                        </a:solidFill>
                        <a:latin typeface="Cambria Math" panose="02040503050406030204" pitchFamily="18" charset="0"/>
                        <a:ea typeface="华文宋体" panose="02010600040101010101" pitchFamily="2" charset="-122"/>
                      </a:rPr>
                      <m:t> </m:t>
                    </m:r>
                    <m:sSub>
                      <m:sSubPr>
                        <m:ctrlPr>
                          <a:rPr lang="en-US" altLang="zh-CN" sz="2400" b="0" i="1" smtClean="0">
                            <a:solidFill>
                              <a:srgbClr val="FF0000"/>
                            </a:solidFill>
                            <a:latin typeface="Cambria Math" panose="02040503050406030204" pitchFamily="18" charset="0"/>
                            <a:ea typeface="华文宋体" panose="02010600040101010101" pitchFamily="2" charset="-122"/>
                          </a:rPr>
                        </m:ctrlPr>
                      </m:sSubPr>
                      <m:e>
                        <m:r>
                          <a:rPr lang="en-US" altLang="zh-CN" sz="2400" b="0" i="1" smtClean="0">
                            <a:solidFill>
                              <a:srgbClr val="FF0000"/>
                            </a:solidFill>
                            <a:latin typeface="Cambria Math" panose="02040503050406030204" pitchFamily="18" charset="0"/>
                            <a:ea typeface="华文宋体" panose="02010600040101010101" pitchFamily="2" charset="-122"/>
                          </a:rPr>
                          <m:t> </m:t>
                        </m:r>
                        <m:r>
                          <a:rPr lang="en-US" altLang="zh-CN" sz="2400" b="0" i="1" smtClean="0">
                            <a:solidFill>
                              <a:srgbClr val="FF0000"/>
                            </a:solidFill>
                            <a:latin typeface="Cambria Math" panose="02040503050406030204" pitchFamily="18" charset="0"/>
                            <a:ea typeface="华文宋体" panose="02010600040101010101" pitchFamily="2" charset="-122"/>
                          </a:rPr>
                          <m:t>𝑎</m:t>
                        </m:r>
                      </m:e>
                      <m:sub>
                        <m:r>
                          <a:rPr lang="en-US" altLang="zh-CN" sz="2400" b="0" i="1" smtClean="0">
                            <a:solidFill>
                              <a:srgbClr val="FF0000"/>
                            </a:solidFill>
                            <a:latin typeface="Cambria Math" panose="02040503050406030204" pitchFamily="18" charset="0"/>
                            <a:ea typeface="华文宋体" panose="02010600040101010101" pitchFamily="2" charset="-122"/>
                          </a:rPr>
                          <m:t>0</m:t>
                        </m:r>
                      </m:sub>
                    </m:sSub>
                    <m:r>
                      <a:rPr lang="en-US" altLang="zh-CN" sz="2400" i="1" smtClean="0">
                        <a:solidFill>
                          <a:srgbClr val="FF0000"/>
                        </a:solidFill>
                        <a:latin typeface="Cambria Math" panose="02040503050406030204" pitchFamily="18" charset="0"/>
                        <a:ea typeface="华文宋体" panose="02010600040101010101" pitchFamily="2" charset="-122"/>
                      </a:rPr>
                      <m:t>=</m:t>
                    </m:r>
                    <m:r>
                      <a:rPr lang="en-US" altLang="zh-CN" sz="2400" b="0" i="1" smtClean="0">
                        <a:solidFill>
                          <a:srgbClr val="FF0000"/>
                        </a:solidFill>
                        <a:latin typeface="Cambria Math" panose="02040503050406030204" pitchFamily="18" charset="0"/>
                        <a:ea typeface="华文宋体" panose="02010600040101010101" pitchFamily="2" charset="-122"/>
                      </a:rPr>
                      <m:t>1</m:t>
                    </m:r>
                  </m:oMath>
                </a14:m>
                <a:endParaRPr lang="en-US" altLang="zh-CN" sz="2400" dirty="0" smtClean="0">
                  <a:solidFill>
                    <a:srgbClr val="FF0000"/>
                  </a:solidFill>
                  <a:latin typeface="黑体" panose="02010609060101010101" pitchFamily="49" charset="-122"/>
                  <a:ea typeface="黑体" panose="02010609060101010101" pitchFamily="49" charset="-122"/>
                </a:endParaRPr>
              </a:p>
              <a:p>
                <a:pPr>
                  <a:lnSpc>
                    <a:spcPct val="120000"/>
                  </a:lnSpc>
                </a:pP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ct val="120000"/>
                  </a:lnSpc>
                </a:pPr>
                <a:r>
                  <a:rPr lang="en-US" altLang="zh-CN" sz="2400" dirty="0" smtClean="0">
                    <a:solidFill>
                      <a:srgbClr val="FF0000"/>
                    </a:solidFill>
                    <a:latin typeface="黑体" panose="02010609060101010101" pitchFamily="49" charset="-122"/>
                    <a:ea typeface="黑体" panose="02010609060101010101" pitchFamily="49" charset="-122"/>
                  </a:rPr>
                  <a:t>3 </a:t>
                </a:r>
                <a:r>
                  <a:rPr lang="zh-CN" altLang="en-US" sz="2400" dirty="0" smtClean="0">
                    <a:solidFill>
                      <a:srgbClr val="FF0000"/>
                    </a:solidFill>
                    <a:latin typeface="黑体" panose="02010609060101010101" pitchFamily="49" charset="-122"/>
                    <a:ea typeface="黑体" panose="02010609060101010101" pitchFamily="49" charset="-122"/>
                  </a:rPr>
                  <a:t>宇宙红移与标度因子满足  </a:t>
                </a:r>
                <a14:m>
                  <m:oMath xmlns:m="http://schemas.openxmlformats.org/officeDocument/2006/math">
                    <m:r>
                      <a:rPr lang="en-US" altLang="zh-CN" sz="2400" b="0" i="0" dirty="0" smtClean="0">
                        <a:solidFill>
                          <a:srgbClr val="FF0000"/>
                        </a:solidFill>
                        <a:latin typeface="Cambria Math" panose="02040503050406030204" pitchFamily="18" charset="0"/>
                        <a:ea typeface="华文宋体" panose="02010600040101010101" pitchFamily="2" charset="-122"/>
                      </a:rPr>
                      <m:t>1+</m:t>
                    </m:r>
                    <m:r>
                      <m:rPr>
                        <m:sty m:val="p"/>
                      </m:rPr>
                      <a:rPr lang="en-US" altLang="zh-CN" sz="2400" i="1" dirty="0">
                        <a:solidFill>
                          <a:srgbClr val="FF0000"/>
                        </a:solidFill>
                        <a:latin typeface="Cambria Math" panose="02040503050406030204" pitchFamily="18" charset="0"/>
                        <a:ea typeface="华文宋体" panose="02010600040101010101" pitchFamily="2" charset="-122"/>
                      </a:rPr>
                      <m:t>z</m:t>
                    </m:r>
                    <m:r>
                      <a:rPr lang="en-US" altLang="zh-CN" sz="2400" b="0" i="1" dirty="0" smtClean="0">
                        <a:solidFill>
                          <a:srgbClr val="FF0000"/>
                        </a:solidFill>
                        <a:latin typeface="Cambria Math" panose="02040503050406030204" pitchFamily="18" charset="0"/>
                        <a:ea typeface="华文宋体" panose="02010600040101010101" pitchFamily="2" charset="-122"/>
                      </a:rPr>
                      <m:t>(</m:t>
                    </m:r>
                    <m:r>
                      <a:rPr lang="en-US" altLang="zh-CN" sz="2400" b="0" i="1" dirty="0" smtClean="0">
                        <a:solidFill>
                          <a:srgbClr val="FF0000"/>
                        </a:solidFill>
                        <a:latin typeface="Cambria Math" panose="02040503050406030204" pitchFamily="18" charset="0"/>
                        <a:ea typeface="华文宋体" panose="02010600040101010101" pitchFamily="2" charset="-122"/>
                      </a:rPr>
                      <m:t>𝑡</m:t>
                    </m:r>
                    <m:r>
                      <a:rPr lang="en-US" altLang="zh-CN" sz="2400" b="0" i="1" dirty="0" smtClean="0">
                        <a:solidFill>
                          <a:srgbClr val="FF0000"/>
                        </a:solidFill>
                        <a:latin typeface="Cambria Math" panose="02040503050406030204" pitchFamily="18" charset="0"/>
                        <a:ea typeface="华文宋体" panose="02010600040101010101" pitchFamily="2" charset="-122"/>
                      </a:rPr>
                      <m:t>)=</m:t>
                    </m:r>
                    <m:f>
                      <m:fPr>
                        <m:ctrlPr>
                          <a:rPr lang="en-US" altLang="zh-CN" sz="2400" i="1" smtClean="0">
                            <a:solidFill>
                              <a:srgbClr val="FF0000"/>
                            </a:solidFill>
                            <a:latin typeface="Cambria Math" panose="02040503050406030204" pitchFamily="18" charset="0"/>
                            <a:ea typeface="华文宋体" panose="02010600040101010101" pitchFamily="2" charset="-122"/>
                          </a:rPr>
                        </m:ctrlPr>
                      </m:fPr>
                      <m:num>
                        <m:sSub>
                          <m:sSubPr>
                            <m:ctrlPr>
                              <a:rPr lang="en-US" altLang="zh-CN" sz="2400" i="1" smtClean="0">
                                <a:solidFill>
                                  <a:srgbClr val="FF0000"/>
                                </a:solidFill>
                                <a:latin typeface="Cambria Math" panose="02040503050406030204" pitchFamily="18" charset="0"/>
                                <a:ea typeface="华文宋体" panose="02010600040101010101" pitchFamily="2" charset="-122"/>
                              </a:rPr>
                            </m:ctrlPr>
                          </m:sSubPr>
                          <m:e>
                            <m:r>
                              <a:rPr lang="en-US" altLang="zh-CN" sz="2400" b="0" i="1" smtClean="0">
                                <a:solidFill>
                                  <a:srgbClr val="FF0000"/>
                                </a:solidFill>
                                <a:latin typeface="Cambria Math" panose="02040503050406030204" pitchFamily="18" charset="0"/>
                                <a:ea typeface="华文宋体" panose="02010600040101010101" pitchFamily="2" charset="-122"/>
                              </a:rPr>
                              <m:t>𝑎</m:t>
                            </m:r>
                          </m:e>
                          <m:sub>
                            <m:r>
                              <a:rPr lang="en-US" altLang="zh-CN" sz="2400" b="0" i="1" smtClean="0">
                                <a:solidFill>
                                  <a:srgbClr val="FF0000"/>
                                </a:solidFill>
                                <a:latin typeface="Cambria Math" panose="02040503050406030204" pitchFamily="18" charset="0"/>
                                <a:ea typeface="华文宋体" panose="02010600040101010101" pitchFamily="2" charset="-122"/>
                              </a:rPr>
                              <m:t>0</m:t>
                            </m:r>
                          </m:sub>
                        </m:sSub>
                      </m:num>
                      <m:den>
                        <m:r>
                          <a:rPr lang="en-US" altLang="zh-CN" sz="2400" b="0" i="1" smtClean="0">
                            <a:solidFill>
                              <a:srgbClr val="FF0000"/>
                            </a:solidFill>
                            <a:latin typeface="Cambria Math" panose="02040503050406030204" pitchFamily="18" charset="0"/>
                            <a:ea typeface="华文宋体" panose="02010600040101010101" pitchFamily="2" charset="-122"/>
                          </a:rPr>
                          <m:t>𝑎</m:t>
                        </m:r>
                        <m:r>
                          <a:rPr lang="en-US" altLang="zh-CN" sz="2400" b="0" i="1" smtClean="0">
                            <a:solidFill>
                              <a:srgbClr val="FF0000"/>
                            </a:solidFill>
                            <a:latin typeface="Cambria Math" panose="02040503050406030204" pitchFamily="18" charset="0"/>
                            <a:ea typeface="华文宋体" panose="02010600040101010101" pitchFamily="2" charset="-122"/>
                          </a:rPr>
                          <m:t>(</m:t>
                        </m:r>
                        <m:r>
                          <a:rPr lang="en-US" altLang="zh-CN" sz="2400" b="0" i="1" smtClean="0">
                            <a:solidFill>
                              <a:srgbClr val="FF0000"/>
                            </a:solidFill>
                            <a:latin typeface="Cambria Math" panose="02040503050406030204" pitchFamily="18" charset="0"/>
                            <a:ea typeface="华文宋体" panose="02010600040101010101" pitchFamily="2" charset="-122"/>
                          </a:rPr>
                          <m:t>𝑡</m:t>
                        </m:r>
                        <m:r>
                          <a:rPr lang="en-US" altLang="zh-CN" sz="2400" b="0" i="1" smtClean="0">
                            <a:solidFill>
                              <a:srgbClr val="FF0000"/>
                            </a:solidFill>
                            <a:latin typeface="Cambria Math" panose="02040503050406030204" pitchFamily="18" charset="0"/>
                            <a:ea typeface="华文宋体" panose="02010600040101010101" pitchFamily="2" charset="-122"/>
                          </a:rPr>
                          <m:t>)</m:t>
                        </m:r>
                      </m:den>
                    </m:f>
                    <m:r>
                      <a:rPr lang="en-US" altLang="zh-CN" sz="2400" b="0" i="1" smtClean="0">
                        <a:solidFill>
                          <a:srgbClr val="FF0000"/>
                        </a:solidFill>
                        <a:latin typeface="Cambria Math" panose="02040503050406030204" pitchFamily="18" charset="0"/>
                        <a:ea typeface="华文宋体" panose="02010600040101010101" pitchFamily="2" charset="-122"/>
                      </a:rPr>
                      <m:t>=</m:t>
                    </m:r>
                    <m:f>
                      <m:fPr>
                        <m:ctrlPr>
                          <a:rPr lang="en-US" altLang="zh-CN" sz="2400" b="0" i="1" smtClean="0">
                            <a:solidFill>
                              <a:srgbClr val="FF0000"/>
                            </a:solidFill>
                            <a:latin typeface="Cambria Math" panose="02040503050406030204" pitchFamily="18" charset="0"/>
                            <a:ea typeface="华文宋体" panose="02010600040101010101" pitchFamily="2" charset="-122"/>
                          </a:rPr>
                        </m:ctrlPr>
                      </m:fPr>
                      <m:num>
                        <m:r>
                          <a:rPr lang="en-US" altLang="zh-CN" sz="2400" b="0" i="1" smtClean="0">
                            <a:solidFill>
                              <a:srgbClr val="FF0000"/>
                            </a:solidFill>
                            <a:latin typeface="Cambria Math" panose="02040503050406030204" pitchFamily="18" charset="0"/>
                            <a:ea typeface="华文宋体" panose="02010600040101010101" pitchFamily="2" charset="-122"/>
                          </a:rPr>
                          <m:t>1</m:t>
                        </m:r>
                      </m:num>
                      <m:den>
                        <m:r>
                          <a:rPr lang="en-US" altLang="zh-CN" sz="2400" b="0" i="1" smtClean="0">
                            <a:solidFill>
                              <a:srgbClr val="FF0000"/>
                            </a:solidFill>
                            <a:latin typeface="Cambria Math" panose="02040503050406030204" pitchFamily="18" charset="0"/>
                            <a:ea typeface="华文宋体" panose="02010600040101010101" pitchFamily="2" charset="-122"/>
                          </a:rPr>
                          <m:t>𝑎</m:t>
                        </m:r>
                      </m:den>
                    </m:f>
                  </m:oMath>
                </a14:m>
                <a:endParaRPr lang="en-US" altLang="zh-CN" sz="2400" dirty="0" smtClean="0">
                  <a:solidFill>
                    <a:srgbClr val="FF0000"/>
                  </a:solidFill>
                  <a:latin typeface="黑体" panose="02010609060101010101" pitchFamily="49" charset="-122"/>
                  <a:ea typeface="黑体" panose="02010609060101010101" pitchFamily="49" charset="-122"/>
                </a:endParaRPr>
              </a:p>
              <a:p>
                <a:pPr>
                  <a:lnSpc>
                    <a:spcPct val="120000"/>
                  </a:lnSpc>
                </a:pP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ct val="120000"/>
                  </a:lnSpc>
                </a:pPr>
                <a:r>
                  <a:rPr lang="en-US" altLang="zh-CN" sz="2400" dirty="0" smtClean="0">
                    <a:solidFill>
                      <a:srgbClr val="FF0000"/>
                    </a:solidFill>
                    <a:latin typeface="黑体" panose="02010609060101010101" pitchFamily="49" charset="-122"/>
                    <a:ea typeface="黑体" panose="02010609060101010101" pitchFamily="49" charset="-122"/>
                  </a:rPr>
                  <a:t>4 (</a:t>
                </a:r>
                <a:r>
                  <a:rPr lang="zh-CN" altLang="en-US" sz="2400" dirty="0" smtClean="0">
                    <a:solidFill>
                      <a:srgbClr val="FF0000"/>
                    </a:solidFill>
                    <a:latin typeface="黑体" panose="02010609060101010101" pitchFamily="49" charset="-122"/>
                    <a:ea typeface="黑体" panose="02010609060101010101" pitchFamily="49" charset="-122"/>
                  </a:rPr>
                  <a:t>非相对论性</a:t>
                </a:r>
                <a:r>
                  <a:rPr lang="en-US" altLang="zh-CN" sz="2400" dirty="0" smtClean="0">
                    <a:solidFill>
                      <a:srgbClr val="FF0000"/>
                    </a:solidFill>
                    <a:latin typeface="黑体" panose="02010609060101010101" pitchFamily="49" charset="-122"/>
                    <a:ea typeface="黑体" panose="02010609060101010101" pitchFamily="49" charset="-122"/>
                  </a:rPr>
                  <a:t>)</a:t>
                </a:r>
                <a:r>
                  <a:rPr lang="zh-CN" altLang="en-US" sz="2400" dirty="0" smtClean="0">
                    <a:solidFill>
                      <a:srgbClr val="FF0000"/>
                    </a:solidFill>
                    <a:latin typeface="黑体" panose="02010609060101010101" pitchFamily="49" charset="-122"/>
                    <a:ea typeface="黑体" panose="02010609060101010101" pitchFamily="49" charset="-122"/>
                  </a:rPr>
                  <a:t>物质能量密度 </a:t>
                </a:r>
                <a14:m>
                  <m:oMath xmlns:m="http://schemas.openxmlformats.org/officeDocument/2006/math">
                    <m:sSub>
                      <m:sSubPr>
                        <m:ctrlPr>
                          <a:rPr lang="en-US" altLang="zh-CN" sz="2400" i="1" smtClean="0">
                            <a:solidFill>
                              <a:srgbClr val="FF0000"/>
                            </a:solidFill>
                            <a:latin typeface="Cambria Math" panose="02040503050406030204" pitchFamily="18" charset="0"/>
                            <a:ea typeface="黑体" panose="02010609060101010101" pitchFamily="49" charset="-122"/>
                          </a:rPr>
                        </m:ctrlPr>
                      </m:sSubPr>
                      <m:e>
                        <m:r>
                          <a:rPr lang="zh-CN" altLang="en-US" sz="2400" b="0" i="1" smtClean="0">
                            <a:solidFill>
                              <a:srgbClr val="FF0000"/>
                            </a:solidFill>
                            <a:latin typeface="Cambria Math" panose="02040503050406030204" pitchFamily="18" charset="0"/>
                            <a:ea typeface="黑体" panose="02010609060101010101" pitchFamily="49" charset="-122"/>
                          </a:rPr>
                          <m:t>𝜌</m:t>
                        </m:r>
                      </m:e>
                      <m:sub>
                        <m:r>
                          <a:rPr lang="en-US" altLang="zh-CN" sz="2400" b="0" i="1" smtClean="0">
                            <a:solidFill>
                              <a:srgbClr val="FF0000"/>
                            </a:solidFill>
                            <a:latin typeface="Cambria Math" panose="02040503050406030204" pitchFamily="18" charset="0"/>
                            <a:ea typeface="黑体" panose="02010609060101010101" pitchFamily="49" charset="-122"/>
                          </a:rPr>
                          <m:t>𝑚</m:t>
                        </m:r>
                      </m:sub>
                    </m:sSub>
                    <m:r>
                      <a:rPr lang="en-US" altLang="zh-CN" sz="2400" i="1" smtClean="0">
                        <a:solidFill>
                          <a:srgbClr val="FF0000"/>
                        </a:solidFill>
                        <a:latin typeface="Cambria Math" panose="02040503050406030204" pitchFamily="18" charset="0"/>
                        <a:ea typeface="黑体" panose="02010609060101010101" pitchFamily="49" charset="-122"/>
                      </a:rPr>
                      <m:t>=</m:t>
                    </m:r>
                    <m:sSub>
                      <m:sSubPr>
                        <m:ctrlPr>
                          <a:rPr lang="en-US" altLang="zh-CN" sz="2400" i="1">
                            <a:solidFill>
                              <a:srgbClr val="FF0000"/>
                            </a:solidFill>
                            <a:latin typeface="Cambria Math" panose="02040503050406030204" pitchFamily="18" charset="0"/>
                            <a:ea typeface="黑体" panose="02010609060101010101" pitchFamily="49" charset="-122"/>
                          </a:rPr>
                        </m:ctrlPr>
                      </m:sSubPr>
                      <m:e>
                        <m:r>
                          <a:rPr lang="zh-CN" altLang="en-US" sz="2400" i="1">
                            <a:solidFill>
                              <a:srgbClr val="FF0000"/>
                            </a:solidFill>
                            <a:latin typeface="Cambria Math" panose="02040503050406030204" pitchFamily="18" charset="0"/>
                            <a:ea typeface="黑体" panose="02010609060101010101" pitchFamily="49" charset="-122"/>
                          </a:rPr>
                          <m:t>𝜌</m:t>
                        </m:r>
                      </m:e>
                      <m:sub>
                        <m:r>
                          <a:rPr lang="en-US" altLang="zh-CN" sz="2400" i="1">
                            <a:solidFill>
                              <a:srgbClr val="FF0000"/>
                            </a:solidFill>
                            <a:latin typeface="Cambria Math" panose="02040503050406030204" pitchFamily="18" charset="0"/>
                            <a:ea typeface="黑体" panose="02010609060101010101" pitchFamily="49" charset="-122"/>
                          </a:rPr>
                          <m:t>𝑚</m:t>
                        </m:r>
                        <m:r>
                          <a:rPr lang="en-US" altLang="zh-CN" sz="2400" b="0" i="1" smtClean="0">
                            <a:solidFill>
                              <a:srgbClr val="FF0000"/>
                            </a:solidFill>
                            <a:latin typeface="Cambria Math" panose="02040503050406030204" pitchFamily="18" charset="0"/>
                            <a:ea typeface="黑体" panose="02010609060101010101" pitchFamily="49" charset="-122"/>
                          </a:rPr>
                          <m:t>0</m:t>
                        </m:r>
                      </m:sub>
                    </m:sSub>
                    <m:sSup>
                      <m:sSupPr>
                        <m:ctrlPr>
                          <a:rPr lang="en-US" altLang="zh-CN" sz="2400" i="1" smtClean="0">
                            <a:solidFill>
                              <a:srgbClr val="FF0000"/>
                            </a:solidFill>
                            <a:latin typeface="Cambria Math" panose="02040503050406030204" pitchFamily="18" charset="0"/>
                            <a:ea typeface="黑体" panose="02010609060101010101" pitchFamily="49" charset="-122"/>
                          </a:rPr>
                        </m:ctrlPr>
                      </m:sSupPr>
                      <m:e>
                        <m:r>
                          <a:rPr lang="en-US" altLang="zh-CN" sz="2400" b="0" i="1" smtClean="0">
                            <a:solidFill>
                              <a:srgbClr val="FF0000"/>
                            </a:solidFill>
                            <a:latin typeface="Cambria Math" panose="02040503050406030204" pitchFamily="18" charset="0"/>
                            <a:ea typeface="黑体" panose="02010609060101010101" pitchFamily="49" charset="-122"/>
                          </a:rPr>
                          <m:t>𝑎</m:t>
                        </m:r>
                      </m:e>
                      <m:sup>
                        <m:r>
                          <a:rPr lang="en-US" altLang="zh-CN" sz="2400" b="0" i="1" smtClean="0">
                            <a:solidFill>
                              <a:srgbClr val="FF0000"/>
                            </a:solidFill>
                            <a:latin typeface="Cambria Math" panose="02040503050406030204" pitchFamily="18" charset="0"/>
                            <a:ea typeface="黑体" panose="02010609060101010101" pitchFamily="49" charset="-122"/>
                          </a:rPr>
                          <m:t>−3</m:t>
                        </m:r>
                      </m:sup>
                    </m:sSup>
                  </m:oMath>
                </a14:m>
                <a:r>
                  <a:rPr lang="zh-CN" altLang="en-US" sz="2400" dirty="0" smtClean="0">
                    <a:solidFill>
                      <a:srgbClr val="FF0000"/>
                    </a:solidFill>
                    <a:latin typeface="黑体" panose="02010609060101010101" pitchFamily="49" charset="-122"/>
                    <a:ea typeface="黑体" panose="02010609060101010101" pitchFamily="49" charset="-122"/>
                  </a:rPr>
                  <a:t>。辐射温度 </a:t>
                </a:r>
                <a14:m>
                  <m:oMath xmlns:m="http://schemas.openxmlformats.org/officeDocument/2006/math">
                    <m:r>
                      <a:rPr lang="en-US" altLang="zh-CN" sz="2400" b="0" i="1" smtClean="0">
                        <a:solidFill>
                          <a:srgbClr val="FF0000"/>
                        </a:solidFill>
                        <a:latin typeface="Cambria Math" panose="02040503050406030204" pitchFamily="18" charset="0"/>
                        <a:ea typeface="黑体" panose="02010609060101010101" pitchFamily="49" charset="-122"/>
                      </a:rPr>
                      <m:t>𝑇</m:t>
                    </m:r>
                    <m:r>
                      <a:rPr lang="en-US" altLang="zh-CN" sz="2400" b="0" i="1" smtClean="0">
                        <a:solidFill>
                          <a:srgbClr val="FF0000"/>
                        </a:solidFill>
                        <a:latin typeface="Cambria Math" panose="02040503050406030204" pitchFamily="18" charset="0"/>
                        <a:ea typeface="黑体" panose="02010609060101010101" pitchFamily="49" charset="-122"/>
                      </a:rPr>
                      <m:t>=</m:t>
                    </m:r>
                    <m:f>
                      <m:fPr>
                        <m:ctrlPr>
                          <a:rPr lang="en-US" altLang="zh-CN" sz="2400" b="0" i="1" smtClean="0">
                            <a:solidFill>
                              <a:srgbClr val="FF0000"/>
                            </a:solidFill>
                            <a:latin typeface="Cambria Math" panose="02040503050406030204" pitchFamily="18" charset="0"/>
                            <a:ea typeface="黑体" panose="02010609060101010101" pitchFamily="49" charset="-122"/>
                          </a:rPr>
                        </m:ctrlPr>
                      </m:fPr>
                      <m:num>
                        <m:sSub>
                          <m:sSubPr>
                            <m:ctrlPr>
                              <a:rPr lang="en-US" altLang="zh-CN" sz="2400" b="0" i="1" smtClean="0">
                                <a:solidFill>
                                  <a:srgbClr val="FF0000"/>
                                </a:solidFill>
                                <a:latin typeface="Cambria Math" panose="02040503050406030204" pitchFamily="18" charset="0"/>
                                <a:ea typeface="黑体" panose="02010609060101010101" pitchFamily="49" charset="-122"/>
                              </a:rPr>
                            </m:ctrlPr>
                          </m:sSubPr>
                          <m:e>
                            <m:r>
                              <a:rPr lang="en-US" altLang="zh-CN" sz="2400" b="0" i="1" smtClean="0">
                                <a:solidFill>
                                  <a:srgbClr val="FF0000"/>
                                </a:solidFill>
                                <a:latin typeface="Cambria Math" panose="02040503050406030204" pitchFamily="18" charset="0"/>
                                <a:ea typeface="黑体" panose="02010609060101010101" pitchFamily="49" charset="-122"/>
                              </a:rPr>
                              <m:t>𝑇</m:t>
                            </m:r>
                          </m:e>
                          <m:sub>
                            <m:r>
                              <a:rPr lang="en-US" altLang="zh-CN" sz="2400" b="0" i="1" smtClean="0">
                                <a:solidFill>
                                  <a:srgbClr val="FF0000"/>
                                </a:solidFill>
                                <a:latin typeface="Cambria Math" panose="02040503050406030204" pitchFamily="18" charset="0"/>
                                <a:ea typeface="黑体" panose="02010609060101010101" pitchFamily="49" charset="-122"/>
                              </a:rPr>
                              <m:t>0</m:t>
                            </m:r>
                          </m:sub>
                        </m:sSub>
                      </m:num>
                      <m:den>
                        <m:r>
                          <a:rPr lang="en-US" altLang="zh-CN" sz="2400" b="0" i="1" smtClean="0">
                            <a:solidFill>
                              <a:srgbClr val="FF0000"/>
                            </a:solidFill>
                            <a:latin typeface="Cambria Math" panose="02040503050406030204" pitchFamily="18" charset="0"/>
                            <a:ea typeface="黑体" panose="02010609060101010101" pitchFamily="49" charset="-122"/>
                          </a:rPr>
                          <m:t>𝑎</m:t>
                        </m:r>
                      </m:den>
                    </m:f>
                  </m:oMath>
                </a14:m>
                <a:r>
                  <a:rPr lang="zh-CN" altLang="en-US" sz="2400" dirty="0" smtClean="0">
                    <a:solidFill>
                      <a:srgbClr val="FF0000"/>
                    </a:solidFill>
                    <a:ea typeface="黑体" panose="02010609060101010101" pitchFamily="49" charset="-122"/>
                  </a:rPr>
                  <a:t>，辐射密度 </a:t>
                </a:r>
                <a14:m>
                  <m:oMath xmlns:m="http://schemas.openxmlformats.org/officeDocument/2006/math">
                    <m:sSub>
                      <m:sSubPr>
                        <m:ctrlPr>
                          <a:rPr lang="en-US" altLang="zh-CN" sz="2400" i="1">
                            <a:solidFill>
                              <a:srgbClr val="FF0000"/>
                            </a:solidFill>
                            <a:latin typeface="Cambria Math" panose="02040503050406030204" pitchFamily="18" charset="0"/>
                            <a:ea typeface="黑体" panose="02010609060101010101" pitchFamily="49" charset="-122"/>
                          </a:rPr>
                        </m:ctrlPr>
                      </m:sSubPr>
                      <m:e>
                        <m:r>
                          <a:rPr lang="zh-CN" altLang="en-US" sz="2400" i="1">
                            <a:solidFill>
                              <a:srgbClr val="FF0000"/>
                            </a:solidFill>
                            <a:latin typeface="Cambria Math" panose="02040503050406030204" pitchFamily="18" charset="0"/>
                            <a:ea typeface="黑体" panose="02010609060101010101" pitchFamily="49" charset="-122"/>
                          </a:rPr>
                          <m:t>𝜌</m:t>
                        </m:r>
                      </m:e>
                      <m:sub>
                        <m:r>
                          <a:rPr lang="en-US" altLang="zh-CN" sz="2400" b="0" i="1" smtClean="0">
                            <a:solidFill>
                              <a:srgbClr val="FF0000"/>
                            </a:solidFill>
                            <a:latin typeface="Cambria Math" panose="02040503050406030204" pitchFamily="18" charset="0"/>
                            <a:ea typeface="黑体" panose="02010609060101010101" pitchFamily="49" charset="-122"/>
                          </a:rPr>
                          <m:t>𝑟</m:t>
                        </m:r>
                      </m:sub>
                    </m:sSub>
                    <m:r>
                      <a:rPr lang="en-US" altLang="zh-CN" sz="2400" i="1">
                        <a:solidFill>
                          <a:srgbClr val="FF0000"/>
                        </a:solidFill>
                        <a:latin typeface="Cambria Math" panose="02040503050406030204" pitchFamily="18" charset="0"/>
                        <a:ea typeface="黑体" panose="02010609060101010101" pitchFamily="49" charset="-122"/>
                      </a:rPr>
                      <m:t>=</m:t>
                    </m:r>
                    <m:sSub>
                      <m:sSubPr>
                        <m:ctrlPr>
                          <a:rPr lang="en-US" altLang="zh-CN" sz="2400" i="1">
                            <a:solidFill>
                              <a:srgbClr val="FF0000"/>
                            </a:solidFill>
                            <a:latin typeface="Cambria Math" panose="02040503050406030204" pitchFamily="18" charset="0"/>
                            <a:ea typeface="黑体" panose="02010609060101010101" pitchFamily="49" charset="-122"/>
                          </a:rPr>
                        </m:ctrlPr>
                      </m:sSubPr>
                      <m:e>
                        <m:r>
                          <a:rPr lang="zh-CN" altLang="en-US" sz="2400" i="1">
                            <a:solidFill>
                              <a:srgbClr val="FF0000"/>
                            </a:solidFill>
                            <a:latin typeface="Cambria Math" panose="02040503050406030204" pitchFamily="18" charset="0"/>
                            <a:ea typeface="黑体" panose="02010609060101010101" pitchFamily="49" charset="-122"/>
                          </a:rPr>
                          <m:t>𝜌</m:t>
                        </m:r>
                      </m:e>
                      <m:sub>
                        <m:r>
                          <a:rPr lang="en-US" altLang="zh-CN" sz="2400" b="0" i="1" smtClean="0">
                            <a:solidFill>
                              <a:srgbClr val="FF0000"/>
                            </a:solidFill>
                            <a:latin typeface="Cambria Math" panose="02040503050406030204" pitchFamily="18" charset="0"/>
                            <a:ea typeface="黑体" panose="02010609060101010101" pitchFamily="49" charset="-122"/>
                          </a:rPr>
                          <m:t>𝑟</m:t>
                        </m:r>
                        <m:r>
                          <a:rPr lang="en-US" altLang="zh-CN" sz="2400" i="1">
                            <a:solidFill>
                              <a:srgbClr val="FF0000"/>
                            </a:solidFill>
                            <a:latin typeface="Cambria Math" panose="02040503050406030204" pitchFamily="18" charset="0"/>
                            <a:ea typeface="黑体" panose="02010609060101010101" pitchFamily="49" charset="-122"/>
                          </a:rPr>
                          <m:t>0</m:t>
                        </m:r>
                      </m:sub>
                    </m:sSub>
                    <m:sSup>
                      <m:sSupPr>
                        <m:ctrlPr>
                          <a:rPr lang="en-US" altLang="zh-CN" sz="2400" i="1">
                            <a:solidFill>
                              <a:srgbClr val="FF0000"/>
                            </a:solidFill>
                            <a:latin typeface="Cambria Math" panose="02040503050406030204" pitchFamily="18" charset="0"/>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i="1">
                            <a:solidFill>
                              <a:srgbClr val="FF0000"/>
                            </a:solidFill>
                            <a:latin typeface="Cambria Math" panose="02040503050406030204" pitchFamily="18" charset="0"/>
                            <a:ea typeface="黑体" panose="02010609060101010101" pitchFamily="49" charset="-122"/>
                          </a:rPr>
                          <m:t>−</m:t>
                        </m:r>
                        <m:r>
                          <a:rPr lang="en-US" altLang="zh-CN" sz="2400" b="0" i="1" smtClean="0">
                            <a:solidFill>
                              <a:srgbClr val="FF0000"/>
                            </a:solidFill>
                            <a:latin typeface="Cambria Math" panose="02040503050406030204" pitchFamily="18" charset="0"/>
                            <a:ea typeface="黑体" panose="02010609060101010101" pitchFamily="49" charset="-122"/>
                          </a:rPr>
                          <m:t>4</m:t>
                        </m:r>
                      </m:sup>
                    </m:sSup>
                  </m:oMath>
                </a14:m>
                <a:r>
                  <a:rPr lang="zh-CN" altLang="en-US" sz="2400" dirty="0" smtClean="0">
                    <a:solidFill>
                      <a:srgbClr val="FF0000"/>
                    </a:solidFill>
                    <a:latin typeface="黑体" panose="02010609060101010101" pitchFamily="49" charset="-122"/>
                    <a:ea typeface="黑体" panose="02010609060101010101" pitchFamily="49" charset="-122"/>
                  </a:rPr>
                  <a:t>。因此越早期辐射比重越大。</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ct val="120000"/>
                  </a:lnSpc>
                </a:pPr>
                <a:endParaRPr lang="en-US" altLang="zh-CN" sz="2400" dirty="0">
                  <a:solidFill>
                    <a:srgbClr val="FF0000"/>
                  </a:solidFill>
                  <a:latin typeface="黑体" panose="02010609060101010101" pitchFamily="49" charset="-122"/>
                  <a:ea typeface="黑体" panose="02010609060101010101" pitchFamily="49" charset="-122"/>
                </a:endParaRPr>
              </a:p>
              <a:p>
                <a:pPr>
                  <a:lnSpc>
                    <a:spcPct val="120000"/>
                  </a:lnSpc>
                </a:pPr>
                <a:r>
                  <a:rPr lang="en-US" altLang="zh-CN" sz="2400" dirty="0" smtClean="0">
                    <a:solidFill>
                      <a:srgbClr val="FF0000"/>
                    </a:solidFill>
                    <a:latin typeface="黑体" panose="02010609060101010101" pitchFamily="49" charset="-122"/>
                    <a:ea typeface="黑体" panose="02010609060101010101" pitchFamily="49" charset="-122"/>
                  </a:rPr>
                  <a:t>5 </a:t>
                </a:r>
                <a:r>
                  <a:rPr lang="zh-CN" altLang="en-US" sz="2400" dirty="0" smtClean="0">
                    <a:solidFill>
                      <a:srgbClr val="FF0000"/>
                    </a:solidFill>
                    <a:latin typeface="黑体" panose="02010609060101010101" pitchFamily="49" charset="-122"/>
                    <a:ea typeface="黑体" panose="02010609060101010101" pitchFamily="49" charset="-122"/>
                  </a:rPr>
                  <a:t>哈勃</a:t>
                </a:r>
                <a:r>
                  <a:rPr lang="zh-CN" altLang="en-US" sz="2400" dirty="0">
                    <a:solidFill>
                      <a:srgbClr val="FF0000"/>
                    </a:solidFill>
                    <a:latin typeface="黑体" panose="02010609060101010101" pitchFamily="49" charset="-122"/>
                    <a:ea typeface="黑体" panose="02010609060101010101" pitchFamily="49" charset="-122"/>
                  </a:rPr>
                  <a:t>定律 </a:t>
                </a:r>
                <a14:m>
                  <m:oMath xmlns:m="http://schemas.openxmlformats.org/officeDocument/2006/math">
                    <m:r>
                      <a:rPr lang="en-US" altLang="zh-CN" sz="2400" b="0" i="1" dirty="0" smtClean="0">
                        <a:solidFill>
                          <a:srgbClr val="FF0000"/>
                        </a:solidFill>
                        <a:latin typeface="Cambria Math" panose="02040503050406030204" pitchFamily="18" charset="0"/>
                        <a:ea typeface="黑体" panose="02010609060101010101" pitchFamily="49" charset="-122"/>
                      </a:rPr>
                      <m:t>𝑣</m:t>
                    </m:r>
                    <m:r>
                      <a:rPr lang="en-US" altLang="zh-CN" sz="2400" i="1" smtClean="0">
                        <a:solidFill>
                          <a:srgbClr val="FF0000"/>
                        </a:solidFill>
                        <a:latin typeface="Cambria Math" panose="02040503050406030204" pitchFamily="18" charset="0"/>
                        <a:ea typeface="黑体" panose="02010609060101010101" pitchFamily="49" charset="-122"/>
                      </a:rPr>
                      <m:t>=</m:t>
                    </m:r>
                    <m:r>
                      <a:rPr lang="en-US" altLang="zh-CN" sz="2400" b="0" i="1" smtClean="0">
                        <a:solidFill>
                          <a:srgbClr val="FF0000"/>
                        </a:solidFill>
                        <a:latin typeface="Cambria Math" panose="02040503050406030204" pitchFamily="18" charset="0"/>
                        <a:ea typeface="黑体" panose="02010609060101010101" pitchFamily="49" charset="-122"/>
                      </a:rPr>
                      <m:t>𝐻</m:t>
                    </m:r>
                    <m:r>
                      <a:rPr lang="en-US" altLang="zh-CN" sz="2400" b="0" i="1" smtClean="0">
                        <a:solidFill>
                          <a:srgbClr val="FF0000"/>
                        </a:solidFill>
                        <a:latin typeface="Cambria Math" panose="02040503050406030204" pitchFamily="18" charset="0"/>
                        <a:ea typeface="黑体" panose="02010609060101010101" pitchFamily="49" charset="-122"/>
                      </a:rPr>
                      <m:t> </m:t>
                    </m:r>
                    <m:r>
                      <a:rPr lang="en-US" altLang="zh-CN" sz="2400" b="0" i="1" smtClean="0">
                        <a:solidFill>
                          <a:srgbClr val="FF0000"/>
                        </a:solidFill>
                        <a:latin typeface="Cambria Math" panose="02040503050406030204" pitchFamily="18" charset="0"/>
                        <a:ea typeface="黑体" panose="02010609060101010101" pitchFamily="49" charset="-122"/>
                      </a:rPr>
                      <m:t>𝑑</m:t>
                    </m:r>
                  </m:oMath>
                </a14:m>
                <a:r>
                  <a:rPr lang="zh-CN" altLang="en-US" sz="2400" dirty="0" smtClean="0">
                    <a:solidFill>
                      <a:srgbClr val="FF0000"/>
                    </a:solidFill>
                    <a:latin typeface="黑体" panose="02010609060101010101" pitchFamily="49" charset="-122"/>
                    <a:ea typeface="黑体" panose="02010609060101010101" pitchFamily="49" charset="-122"/>
                  </a:rPr>
                  <a:t>，可以证明 </a:t>
                </a:r>
                <a14:m>
                  <m:oMath xmlns:m="http://schemas.openxmlformats.org/officeDocument/2006/math">
                    <m:r>
                      <a:rPr lang="en-US" altLang="zh-CN" sz="2400" b="0" i="1" smtClean="0">
                        <a:solidFill>
                          <a:srgbClr val="FF0000"/>
                        </a:solidFill>
                        <a:latin typeface="Cambria Math" panose="02040503050406030204" pitchFamily="18" charset="0"/>
                        <a:ea typeface="黑体" panose="02010609060101010101" pitchFamily="49" charset="-122"/>
                      </a:rPr>
                      <m:t>𝐻</m:t>
                    </m:r>
                    <m:r>
                      <a:rPr lang="en-US" altLang="zh-CN" sz="2400" b="0" i="1" smtClean="0">
                        <a:solidFill>
                          <a:srgbClr val="FF0000"/>
                        </a:solidFill>
                        <a:latin typeface="Cambria Math" panose="02040503050406030204" pitchFamily="18" charset="0"/>
                        <a:ea typeface="黑体" panose="02010609060101010101" pitchFamily="49" charset="-122"/>
                      </a:rPr>
                      <m:t>=</m:t>
                    </m:r>
                    <m:f>
                      <m:fPr>
                        <m:ctrlPr>
                          <a:rPr lang="en-US" altLang="zh-CN" sz="2400" b="0" i="1" smtClean="0">
                            <a:solidFill>
                              <a:srgbClr val="FF0000"/>
                            </a:solidFill>
                            <a:latin typeface="Cambria Math" panose="02040503050406030204" pitchFamily="18" charset="0"/>
                            <a:ea typeface="黑体" panose="02010609060101010101" pitchFamily="49" charset="-122"/>
                          </a:rPr>
                        </m:ctrlPr>
                      </m:fPr>
                      <m:num>
                        <m:acc>
                          <m:accPr>
                            <m:chr m:val="̇"/>
                            <m:ctrlPr>
                              <a:rPr lang="en-US" altLang="zh-CN" sz="2400" b="0" i="1" smtClean="0">
                                <a:solidFill>
                                  <a:srgbClr val="FF0000"/>
                                </a:solidFill>
                                <a:latin typeface="Cambria Math" panose="02040503050406030204" pitchFamily="18" charset="0"/>
                                <a:ea typeface="黑体" panose="02010609060101010101" pitchFamily="49" charset="-122"/>
                              </a:rPr>
                            </m:ctrlPr>
                          </m:accPr>
                          <m:e>
                            <m:r>
                              <a:rPr lang="en-US" altLang="zh-CN" sz="2400" b="0" i="1" smtClean="0">
                                <a:solidFill>
                                  <a:srgbClr val="FF0000"/>
                                </a:solidFill>
                                <a:latin typeface="Cambria Math" panose="02040503050406030204" pitchFamily="18" charset="0"/>
                                <a:ea typeface="黑体" panose="02010609060101010101" pitchFamily="49" charset="-122"/>
                              </a:rPr>
                              <m:t>𝑎</m:t>
                            </m:r>
                          </m:e>
                        </m:acc>
                      </m:num>
                      <m:den>
                        <m:r>
                          <a:rPr lang="en-US" altLang="zh-CN" sz="2400" b="0" i="1" smtClean="0">
                            <a:solidFill>
                              <a:srgbClr val="FF0000"/>
                            </a:solidFill>
                            <a:latin typeface="Cambria Math" panose="02040503050406030204" pitchFamily="18" charset="0"/>
                            <a:ea typeface="黑体" panose="02010609060101010101" pitchFamily="49" charset="-122"/>
                          </a:rPr>
                          <m:t>𝑎</m:t>
                        </m:r>
                      </m:den>
                    </m:f>
                  </m:oMath>
                </a14:m>
                <a:r>
                  <a:rPr lang="en-US" altLang="zh-CN" sz="2400" dirty="0" smtClean="0">
                    <a:solidFill>
                      <a:srgbClr val="FF0000"/>
                    </a:solidFill>
                    <a:latin typeface="黑体" panose="02010609060101010101" pitchFamily="49" charset="-122"/>
                    <a:ea typeface="黑体" panose="02010609060101010101" pitchFamily="49" charset="-122"/>
                  </a:rPr>
                  <a:t> </a:t>
                </a:r>
                <a:r>
                  <a:rPr lang="zh-CN" altLang="en-US" sz="2400" dirty="0" smtClean="0">
                    <a:solidFill>
                      <a:srgbClr val="FF0000"/>
                    </a:solidFill>
                    <a:latin typeface="黑体" panose="02010609060101010101" pitchFamily="49" charset="-122"/>
                    <a:ea typeface="黑体" panose="02010609060101010101" pitchFamily="49" charset="-122"/>
                  </a:rPr>
                  <a:t>（请证明）</a:t>
                </a:r>
                <a:endParaRPr lang="en-US" altLang="zh-CN" sz="2400" dirty="0">
                  <a:solidFill>
                    <a:srgbClr val="FF0000"/>
                  </a:solidFill>
                  <a:latin typeface="黑体" panose="02010609060101010101" pitchFamily="49" charset="-122"/>
                  <a:ea typeface="黑体" panose="02010609060101010101" pitchFamily="49" charset="-122"/>
                </a:endParaRPr>
              </a:p>
              <a:p>
                <a:pPr>
                  <a:lnSpc>
                    <a:spcPct val="120000"/>
                  </a:lnSpc>
                </a:pPr>
                <a:endParaRPr lang="zh-CN" altLang="en-US" sz="2400" dirty="0">
                  <a:solidFill>
                    <a:srgbClr val="FF0000"/>
                  </a:solidFill>
                  <a:latin typeface="黑体" panose="02010609060101010101" pitchFamily="49" charset="-122"/>
                  <a:ea typeface="黑体" panose="02010609060101010101" pitchFamily="49"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099038" y="660027"/>
                <a:ext cx="9970477" cy="6487032"/>
              </a:xfrm>
              <a:prstGeom prst="rect">
                <a:avLst/>
              </a:prstGeom>
              <a:blipFill>
                <a:blip r:embed="rId3"/>
                <a:stretch>
                  <a:fillRect l="-9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230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2"/>
            <a:ext cx="9144000" cy="4979500"/>
          </a:xfrm>
        </p:spPr>
        <p:txBody>
          <a:bodyPr>
            <a:normAutofit fontScale="90000"/>
          </a:bodyPr>
          <a:lstStyle/>
          <a:p>
            <a:pPr>
              <a:lnSpc>
                <a:spcPct val="120000"/>
              </a:lnSpc>
            </a:pPr>
            <a:r>
              <a:rPr lang="zh-CN" altLang="en-US" dirty="0" smtClean="0">
                <a:latin typeface="华文宋体" panose="02010600040101010101" pitchFamily="2" charset="-122"/>
                <a:ea typeface="华文宋体" panose="02010600040101010101" pitchFamily="2" charset="-122"/>
              </a:rPr>
              <a:t>下面讨论与宇宙膨胀有关几个重要物理问题，包括：</a:t>
            </a:r>
            <a:r>
              <a:rPr lang="en-US" altLang="zh-CN" dirty="0" smtClean="0">
                <a:latin typeface="华文宋体" panose="02010600040101010101" pitchFamily="2" charset="-122"/>
                <a:ea typeface="华文宋体" panose="02010600040101010101" pitchFamily="2" charset="-122"/>
              </a:rPr>
              <a:t/>
            </a:r>
            <a:br>
              <a:rPr lang="en-US" altLang="zh-CN" dirty="0" smtClean="0">
                <a:latin typeface="华文宋体" panose="02010600040101010101" pitchFamily="2" charset="-122"/>
                <a:ea typeface="华文宋体" panose="02010600040101010101" pitchFamily="2" charset="-122"/>
              </a:rPr>
            </a:br>
            <a:r>
              <a:rPr lang="zh-CN" altLang="en-US" dirty="0" smtClean="0">
                <a:latin typeface="黑体" panose="02010609060101010101" pitchFamily="49" charset="-122"/>
                <a:ea typeface="黑体" panose="02010609060101010101" pitchFamily="49" charset="-122"/>
              </a:rPr>
              <a:t>宇宙年龄；</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zh-CN" altLang="en-US" dirty="0" smtClean="0">
                <a:latin typeface="黑体" panose="02010609060101010101" pitchFamily="49" charset="-122"/>
                <a:ea typeface="黑体" panose="02010609060101010101" pitchFamily="49" charset="-122"/>
              </a:rPr>
              <a:t>反应的平衡与退耦合；</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zh-CN" altLang="en-US" dirty="0" smtClean="0">
                <a:latin typeface="黑体" panose="02010609060101010101" pitchFamily="49" charset="-122"/>
                <a:ea typeface="黑体" panose="02010609060101010101" pitchFamily="49" charset="-122"/>
              </a:rPr>
              <a:t>宇宙能量组分。</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17916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917" name="Rectangle 5"/>
          <p:cNvSpPr>
            <a:spLocks noGrp="1" noChangeArrowheads="1"/>
          </p:cNvSpPr>
          <p:nvPr>
            <p:ph type="title"/>
          </p:nvPr>
        </p:nvSpPr>
        <p:spPr/>
        <p:txBody>
          <a:bodyPr/>
          <a:lstStyle/>
          <a:p>
            <a:r>
              <a:rPr lang="en-US" altLang="zh-CN">
                <a:ea typeface="宋体" panose="02010600030101010101" pitchFamily="2" charset="-122"/>
              </a:rPr>
              <a:t> </a:t>
            </a:r>
          </a:p>
        </p:txBody>
      </p:sp>
      <p:pic>
        <p:nvPicPr>
          <p:cNvPr id="294916" name="Picture 4" descr="hubbl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86000" y="22226"/>
            <a:ext cx="7239000" cy="6869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47956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宇宙膨胀的深刻意义：宇宙</a:t>
            </a:r>
            <a:r>
              <a:rPr lang="zh-CN" altLang="en-US" b="1" dirty="0" smtClean="0">
                <a:latin typeface="华文宋体" panose="02010600040101010101" pitchFamily="2" charset="-122"/>
                <a:ea typeface="华文宋体" panose="02010600040101010101" pitchFamily="2" charset="-122"/>
              </a:rPr>
              <a:t>起点与年龄</a:t>
            </a:r>
            <a:endParaRPr lang="zh-CN" altLang="en-US" b="1"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1019908" y="1027906"/>
                <a:ext cx="4668716" cy="5410712"/>
              </a:xfrm>
              <a:prstGeom prst="rect">
                <a:avLst/>
              </a:prstGeom>
            </p:spPr>
            <p:txBody>
              <a:bodyPr wrap="square">
                <a:spAutoFit/>
              </a:bodyPr>
              <a:lstStyle/>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宇宙膨胀时，它的密度在减小，逆时间方向往过去追溯，宇宙密度必然在增大。经过有限时间</a:t>
                </a:r>
                <a14:m>
                  <m:oMath xmlns:m="http://schemas.openxmlformats.org/officeDocument/2006/math">
                    <m:sSub>
                      <m:sSubPr>
                        <m:ctrlPr>
                          <a:rPr lang="en-US" altLang="zh-CN" sz="2400" b="0" i="1" smtClean="0">
                            <a:latin typeface="Cambria Math" panose="02040503050406030204" pitchFamily="18" charset="0"/>
                            <a:ea typeface="华文宋体" panose="02010600040101010101" pitchFamily="2" charset="-122"/>
                          </a:rPr>
                        </m:ctrlPr>
                      </m:sSubPr>
                      <m:e>
                        <m:r>
                          <a:rPr lang="en-US" altLang="zh-CN" sz="2400" b="0" i="1" smtClean="0">
                            <a:latin typeface="Cambria Math" panose="02040503050406030204" pitchFamily="18" charset="0"/>
                            <a:ea typeface="华文宋体" panose="02010600040101010101" pitchFamily="2" charset="-122"/>
                          </a:rPr>
                          <m:t>𝑡</m:t>
                        </m:r>
                      </m:e>
                      <m:sub>
                        <m:r>
                          <a:rPr lang="en-US" altLang="zh-CN" sz="2400" b="0" i="1" smtClean="0">
                            <a:latin typeface="Cambria Math" panose="02040503050406030204" pitchFamily="18" charset="0"/>
                            <a:ea typeface="华文宋体" panose="02010600040101010101" pitchFamily="2" charset="-122"/>
                          </a:rPr>
                          <m:t>0</m:t>
                        </m:r>
                      </m:sub>
                    </m:sSub>
                  </m:oMath>
                </a14:m>
                <a:r>
                  <a:rPr lang="zh-CN" altLang="en-US" sz="2400" dirty="0" smtClean="0">
                    <a:latin typeface="华文宋体" panose="02010600040101010101" pitchFamily="2" charset="-122"/>
                    <a:ea typeface="华文宋体" panose="02010600040101010101" pitchFamily="2" charset="-122"/>
                  </a:rPr>
                  <a:t>可追溯到密度为无穷的状态。</a:t>
                </a: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这说明宇宙的膨胀必然有一个起点。把宇宙密度无穷的时刻规定为时间零点，则</a:t>
                </a:r>
                <a14:m>
                  <m:oMath xmlns:m="http://schemas.openxmlformats.org/officeDocument/2006/math">
                    <m:sSub>
                      <m:sSubPr>
                        <m:ctrlPr>
                          <a:rPr lang="en-US" altLang="zh-CN" sz="2400" i="1">
                            <a:latin typeface="Cambria Math" panose="02040503050406030204" pitchFamily="18" charset="0"/>
                            <a:ea typeface="华文宋体" panose="02010600040101010101" pitchFamily="2" charset="-122"/>
                          </a:rPr>
                        </m:ctrlPr>
                      </m:sSubPr>
                      <m:e>
                        <m:r>
                          <a:rPr lang="en-US" altLang="zh-CN" sz="2400" i="1">
                            <a:latin typeface="Cambria Math" panose="02040503050406030204" pitchFamily="18" charset="0"/>
                            <a:ea typeface="华文宋体" panose="02010600040101010101" pitchFamily="2" charset="-122"/>
                          </a:rPr>
                          <m:t>𝑡</m:t>
                        </m:r>
                      </m:e>
                      <m:sub>
                        <m:r>
                          <a:rPr lang="en-US" altLang="zh-CN" sz="2400" i="1">
                            <a:latin typeface="Cambria Math" panose="02040503050406030204" pitchFamily="18" charset="0"/>
                            <a:ea typeface="华文宋体" panose="02010600040101010101" pitchFamily="2" charset="-122"/>
                          </a:rPr>
                          <m:t>0</m:t>
                        </m:r>
                      </m:sub>
                    </m:sSub>
                  </m:oMath>
                </a14:m>
                <a:r>
                  <a:rPr lang="zh-CN" altLang="en-US" sz="2400" dirty="0" smtClean="0">
                    <a:latin typeface="华文宋体" panose="02010600040101010101" pitchFamily="2" charset="-122"/>
                    <a:ea typeface="华文宋体" panose="02010600040101010101" pitchFamily="2" charset="-122"/>
                  </a:rPr>
                  <a:t>就是今天的宇宙年龄。</a:t>
                </a: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019908" y="1027906"/>
                <a:ext cx="4668716" cy="5410712"/>
              </a:xfrm>
              <a:prstGeom prst="rect">
                <a:avLst/>
              </a:prstGeom>
              <a:blipFill>
                <a:blip r:embed="rId3"/>
                <a:stretch>
                  <a:fillRect l="-1958"/>
                </a:stretch>
              </a:blipFill>
            </p:spPr>
            <p:txBody>
              <a:bodyPr/>
              <a:lstStyle/>
              <a:p>
                <a:r>
                  <a:rPr lang="zh-CN" altLang="en-US">
                    <a:noFill/>
                  </a:rPr>
                  <a:t> </a:t>
                </a:r>
              </a:p>
            </p:txBody>
          </p:sp>
        </mc:Fallback>
      </mc:AlternateContent>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415" y="1886683"/>
            <a:ext cx="4016985" cy="3864991"/>
          </a:xfrm>
          <a:prstGeom prst="rect">
            <a:avLst/>
          </a:prstGeom>
        </p:spPr>
      </p:pic>
    </p:spTree>
    <p:extLst>
      <p:ext uri="{BB962C8B-B14F-4D97-AF65-F5344CB8AC3E}">
        <p14:creationId xmlns:p14="http://schemas.microsoft.com/office/powerpoint/2010/main" val="3135030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宇宙年龄测量：古老天体年龄</a:t>
            </a:r>
            <a:endParaRPr lang="zh-CN" altLang="en-US" b="1"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1019907" y="1027906"/>
                <a:ext cx="4932485" cy="5410712"/>
              </a:xfrm>
              <a:prstGeom prst="rect">
                <a:avLst/>
              </a:prstGeom>
            </p:spPr>
            <p:txBody>
              <a:bodyPr wrap="square">
                <a:spAutoFit/>
              </a:bodyPr>
              <a:lstStyle/>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实际能观测的是古老天体的年龄。设某天体形成于宇宙年龄为</a:t>
                </a:r>
                <a14:m>
                  <m:oMath xmlns:m="http://schemas.openxmlformats.org/officeDocument/2006/math">
                    <m:sSub>
                      <m:sSubPr>
                        <m:ctrlPr>
                          <a:rPr lang="en-US" altLang="zh-CN" sz="2400" b="0" i="1" smtClean="0">
                            <a:latin typeface="Cambria Math" panose="02040503050406030204" pitchFamily="18" charset="0"/>
                            <a:ea typeface="华文宋体" panose="02010600040101010101" pitchFamily="2" charset="-122"/>
                          </a:rPr>
                        </m:ctrlPr>
                      </m:sSubPr>
                      <m:e>
                        <m:r>
                          <a:rPr lang="en-US" altLang="zh-CN" sz="2400" b="0" i="1" smtClean="0">
                            <a:latin typeface="Cambria Math" panose="02040503050406030204" pitchFamily="18" charset="0"/>
                            <a:ea typeface="华文宋体" panose="02010600040101010101" pitchFamily="2" charset="-122"/>
                          </a:rPr>
                          <m:t>𝑡</m:t>
                        </m:r>
                      </m:e>
                      <m:sub>
                        <m:r>
                          <a:rPr lang="en-US" altLang="zh-CN" sz="2400" b="0" i="1" smtClean="0">
                            <a:latin typeface="Cambria Math" panose="02040503050406030204" pitchFamily="18" charset="0"/>
                            <a:ea typeface="华文宋体" panose="02010600040101010101" pitchFamily="2" charset="-122"/>
                          </a:rPr>
                          <m:t>1</m:t>
                        </m:r>
                      </m:sub>
                    </m:sSub>
                  </m:oMath>
                </a14:m>
                <a:r>
                  <a:rPr lang="zh-CN" altLang="en-US" sz="2400" dirty="0" smtClean="0">
                    <a:latin typeface="华文宋体" panose="02010600040101010101" pitchFamily="2" charset="-122"/>
                    <a:ea typeface="华文宋体" panose="02010600040101010101" pitchFamily="2" charset="-122"/>
                  </a:rPr>
                  <a:t>，它在今天的年龄为</a:t>
                </a:r>
                <a14:m>
                  <m:oMath xmlns:m="http://schemas.openxmlformats.org/officeDocument/2006/math">
                    <m:r>
                      <a:rPr lang="zh-CN" altLang="en-US" sz="2400" i="1" smtClean="0">
                        <a:latin typeface="Cambria Math" panose="02040503050406030204" pitchFamily="18" charset="0"/>
                        <a:ea typeface="华文宋体" panose="02010600040101010101" pitchFamily="2" charset="-122"/>
                      </a:rPr>
                      <m:t>𝜏</m:t>
                    </m:r>
                  </m:oMath>
                </a14:m>
                <a:r>
                  <a:rPr lang="zh-CN" altLang="en-US" sz="2400" dirty="0" smtClean="0">
                    <a:latin typeface="华文宋体" panose="02010600040101010101" pitchFamily="2" charset="-122"/>
                    <a:ea typeface="华文宋体" panose="02010600040101010101" pitchFamily="2" charset="-122"/>
                  </a:rPr>
                  <a:t>，那么有</a:t>
                </a: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华文宋体" panose="02010600040101010101" pitchFamily="2" charset="-122"/>
                            </a:rPr>
                          </m:ctrlPr>
                        </m:sSubPr>
                        <m:e>
                          <m:r>
                            <a:rPr lang="en-US" altLang="zh-CN" sz="2400" b="0" i="1" smtClean="0">
                              <a:latin typeface="Cambria Math" panose="02040503050406030204" pitchFamily="18" charset="0"/>
                              <a:ea typeface="华文宋体" panose="02010600040101010101" pitchFamily="2" charset="-122"/>
                            </a:rPr>
                            <m:t>𝑡</m:t>
                          </m:r>
                        </m:e>
                        <m:sub>
                          <m:r>
                            <a:rPr lang="en-US" altLang="zh-CN" sz="2400" b="0" i="1" smtClean="0">
                              <a:latin typeface="Cambria Math" panose="02040503050406030204" pitchFamily="18" charset="0"/>
                              <a:ea typeface="华文宋体" panose="02010600040101010101" pitchFamily="2" charset="-122"/>
                            </a:rPr>
                            <m:t>0</m:t>
                          </m:r>
                        </m:sub>
                      </m:sSub>
                      <m:r>
                        <a:rPr lang="en-US" altLang="zh-CN" sz="2400" b="0" i="1" smtClean="0">
                          <a:latin typeface="Cambria Math" panose="02040503050406030204" pitchFamily="18" charset="0"/>
                          <a:ea typeface="华文宋体" panose="02010600040101010101" pitchFamily="2" charset="-122"/>
                        </a:rPr>
                        <m:t>=</m:t>
                      </m:r>
                      <m:sSub>
                        <m:sSubPr>
                          <m:ctrlPr>
                            <a:rPr lang="en-US" altLang="zh-CN" sz="2400" i="1" smtClean="0">
                              <a:latin typeface="Cambria Math" panose="02040503050406030204" pitchFamily="18" charset="0"/>
                              <a:ea typeface="华文宋体" panose="02010600040101010101" pitchFamily="2" charset="-122"/>
                            </a:rPr>
                          </m:ctrlPr>
                        </m:sSubPr>
                        <m:e>
                          <m:r>
                            <a:rPr lang="en-US" altLang="zh-CN" sz="2400" b="0" i="1" smtClean="0">
                              <a:latin typeface="Cambria Math" panose="02040503050406030204" pitchFamily="18" charset="0"/>
                              <a:ea typeface="华文宋体" panose="02010600040101010101" pitchFamily="2" charset="-122"/>
                            </a:rPr>
                            <m:t>𝑡</m:t>
                          </m:r>
                        </m:e>
                        <m:sub>
                          <m:r>
                            <a:rPr lang="en-US" altLang="zh-CN" sz="2400" b="0" i="1" smtClean="0">
                              <a:latin typeface="Cambria Math" panose="02040503050406030204" pitchFamily="18" charset="0"/>
                              <a:ea typeface="华文宋体" panose="02010600040101010101" pitchFamily="2" charset="-122"/>
                            </a:rPr>
                            <m:t>1</m:t>
                          </m:r>
                        </m:sub>
                      </m:sSub>
                      <m:r>
                        <a:rPr lang="en-US" altLang="zh-CN" sz="2400" b="0" i="1" smtClean="0">
                          <a:latin typeface="Cambria Math" panose="02040503050406030204" pitchFamily="18" charset="0"/>
                          <a:ea typeface="华文宋体" panose="02010600040101010101" pitchFamily="2" charset="-122"/>
                        </a:rPr>
                        <m:t>+</m:t>
                      </m:r>
                      <m:r>
                        <a:rPr lang="zh-CN" altLang="en-US" sz="2400" b="0" i="1" smtClean="0">
                          <a:latin typeface="Cambria Math" panose="02040503050406030204" pitchFamily="18" charset="0"/>
                          <a:ea typeface="华文宋体" panose="02010600040101010101" pitchFamily="2" charset="-122"/>
                        </a:rPr>
                        <m:t>𝜏</m:t>
                      </m:r>
                    </m:oMath>
                  </m:oMathPara>
                </a14:m>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观测上，对形成时间很早，满足</a:t>
                </a:r>
                <a14:m>
                  <m:oMath xmlns:m="http://schemas.openxmlformats.org/officeDocument/2006/math">
                    <m:sSub>
                      <m:sSubPr>
                        <m:ctrlPr>
                          <a:rPr lang="en-US" altLang="zh-CN" sz="2400" i="1">
                            <a:latin typeface="Cambria Math" panose="02040503050406030204" pitchFamily="18" charset="0"/>
                            <a:ea typeface="华文宋体" panose="02010600040101010101" pitchFamily="2" charset="-122"/>
                          </a:rPr>
                        </m:ctrlPr>
                      </m:sSubPr>
                      <m:e>
                        <m:r>
                          <a:rPr lang="en-US" altLang="zh-CN" sz="2400" i="1">
                            <a:latin typeface="Cambria Math" panose="02040503050406030204" pitchFamily="18" charset="0"/>
                            <a:ea typeface="华文宋体" panose="02010600040101010101" pitchFamily="2" charset="-122"/>
                          </a:rPr>
                          <m:t>𝑡</m:t>
                        </m:r>
                      </m:e>
                      <m:sub>
                        <m:r>
                          <a:rPr lang="en-US" altLang="zh-CN" sz="2400" i="1">
                            <a:latin typeface="Cambria Math" panose="02040503050406030204" pitchFamily="18" charset="0"/>
                            <a:ea typeface="华文宋体" panose="02010600040101010101" pitchFamily="2" charset="-122"/>
                          </a:rPr>
                          <m:t>1</m:t>
                        </m:r>
                      </m:sub>
                    </m:sSub>
                    <m:r>
                      <a:rPr lang="en-US" altLang="zh-CN" sz="2400" i="1" smtClean="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华文宋体" panose="02010600040101010101" pitchFamily="2" charset="-122"/>
                      </a:rPr>
                      <m:t>𝜏</m:t>
                    </m:r>
                  </m:oMath>
                </a14:m>
                <a:r>
                  <a:rPr lang="zh-CN" altLang="en-US" sz="2400" dirty="0" smtClean="0">
                    <a:latin typeface="华文宋体" panose="02010600040101010101" pitchFamily="2" charset="-122"/>
                    <a:ea typeface="华文宋体" panose="02010600040101010101" pitchFamily="2" charset="-122"/>
                  </a:rPr>
                  <a:t>的古老天体，可以用</a:t>
                </a:r>
                <a14:m>
                  <m:oMath xmlns:m="http://schemas.openxmlformats.org/officeDocument/2006/math">
                    <m:r>
                      <a:rPr lang="zh-CN" altLang="en-US" sz="2400" i="1">
                        <a:latin typeface="Cambria Math" panose="02040503050406030204" pitchFamily="18" charset="0"/>
                        <a:ea typeface="华文宋体" panose="02010600040101010101" pitchFamily="2" charset="-122"/>
                      </a:rPr>
                      <m:t>𝜏</m:t>
                    </m:r>
                  </m:oMath>
                </a14:m>
                <a:r>
                  <a:rPr lang="zh-CN" altLang="en-US" sz="2400" dirty="0" smtClean="0">
                    <a:latin typeface="华文宋体" panose="02010600040101010101" pitchFamily="2" charset="-122"/>
                    <a:ea typeface="华文宋体" panose="02010600040101010101" pitchFamily="2" charset="-122"/>
                  </a:rPr>
                  <a:t>近似估计宇宙年龄。</a:t>
                </a:r>
                <a:endParaRPr lang="en-US" altLang="zh-CN" sz="2400" dirty="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019907" y="1027906"/>
                <a:ext cx="4932485" cy="5410712"/>
              </a:xfrm>
              <a:prstGeom prst="rect">
                <a:avLst/>
              </a:prstGeom>
              <a:blipFill>
                <a:blip r:embed="rId3"/>
                <a:stretch>
                  <a:fillRect l="-1854"/>
                </a:stretch>
              </a:blipFill>
            </p:spPr>
            <p:txBody>
              <a:bodyPr/>
              <a:lstStyle/>
              <a:p>
                <a:r>
                  <a:rPr lang="zh-CN" altLang="en-US">
                    <a:noFill/>
                  </a:rPr>
                  <a:t> </a:t>
                </a:r>
              </a:p>
            </p:txBody>
          </p:sp>
        </mc:Fallback>
      </mc:AlternateContent>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003" y="1604314"/>
            <a:ext cx="3925328" cy="4198610"/>
          </a:xfrm>
          <a:prstGeom prst="rect">
            <a:avLst/>
          </a:prstGeom>
        </p:spPr>
      </p:pic>
    </p:spTree>
    <p:extLst>
      <p:ext uri="{BB962C8B-B14F-4D97-AF65-F5344CB8AC3E}">
        <p14:creationId xmlns:p14="http://schemas.microsoft.com/office/powerpoint/2010/main" val="2982740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古老天体年龄估计：重元素丰度</a:t>
            </a:r>
            <a:endParaRPr lang="zh-CN" altLang="en-US" b="1"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1019907" y="1027906"/>
                <a:ext cx="9970477" cy="6017288"/>
              </a:xfrm>
              <a:prstGeom prst="rect">
                <a:avLst/>
              </a:prstGeom>
            </p:spPr>
            <p:txBody>
              <a:bodyPr wrap="square">
                <a:spAutoFit/>
              </a:bodyPr>
              <a:lstStyle/>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如果原子核的衰变率为</a:t>
                </a:r>
                <a14:m>
                  <m:oMath xmlns:m="http://schemas.openxmlformats.org/officeDocument/2006/math">
                    <m:r>
                      <a:rPr lang="zh-CN" altLang="en-US" sz="2400" i="1" smtClean="0">
                        <a:latin typeface="Cambria Math" panose="02040503050406030204" pitchFamily="18" charset="0"/>
                        <a:ea typeface="华文宋体" panose="02010600040101010101" pitchFamily="2" charset="-122"/>
                      </a:rPr>
                      <m:t>𝜆</m:t>
                    </m:r>
                  </m:oMath>
                </a14:m>
                <a:r>
                  <a:rPr lang="zh-CN" altLang="en-US" sz="2400" dirty="0" smtClean="0">
                    <a:latin typeface="华文宋体" panose="02010600040101010101" pitchFamily="2" charset="-122"/>
                    <a:ea typeface="华文宋体" panose="02010600040101010101" pitchFamily="2" charset="-122"/>
                  </a:rPr>
                  <a:t>，初始丰度为</a:t>
                </a:r>
                <a14:m>
                  <m:oMath xmlns:m="http://schemas.openxmlformats.org/officeDocument/2006/math">
                    <m:sSub>
                      <m:sSubPr>
                        <m:ctrlPr>
                          <a:rPr lang="en-US" altLang="zh-CN" sz="2400" i="1" smtClean="0">
                            <a:latin typeface="Cambria Math" panose="02040503050406030204" pitchFamily="18" charset="0"/>
                            <a:ea typeface="华文宋体" panose="02010600040101010101" pitchFamily="2" charset="-122"/>
                          </a:rPr>
                        </m:ctrlPr>
                      </m:sSubPr>
                      <m:e>
                        <m:r>
                          <a:rPr lang="en-US" altLang="zh-CN" sz="2400" b="0" i="1" smtClean="0">
                            <a:latin typeface="Cambria Math" panose="02040503050406030204" pitchFamily="18" charset="0"/>
                            <a:ea typeface="华文宋体" panose="02010600040101010101" pitchFamily="2" charset="-122"/>
                          </a:rPr>
                          <m:t>𝐴</m:t>
                        </m:r>
                      </m:e>
                      <m:sub>
                        <m:r>
                          <a:rPr lang="en-US" altLang="zh-CN" sz="2400" b="0" i="1" smtClean="0">
                            <a:latin typeface="Cambria Math" panose="02040503050406030204" pitchFamily="18" charset="0"/>
                            <a:ea typeface="华文宋体" panose="02010600040101010101" pitchFamily="2" charset="-122"/>
                          </a:rPr>
                          <m:t>𝑖𝑛𝑖𝑡</m:t>
                        </m:r>
                      </m:sub>
                    </m:sSub>
                  </m:oMath>
                </a14:m>
                <a:r>
                  <a:rPr lang="zh-CN" altLang="en-US" sz="2400" dirty="0" smtClean="0">
                    <a:latin typeface="华文宋体" panose="02010600040101010101" pitchFamily="2" charset="-122"/>
                    <a:ea typeface="华文宋体" panose="02010600040101010101" pitchFamily="2" charset="-122"/>
                  </a:rPr>
                  <a:t>，则有</a:t>
                </a:r>
                <a:endParaRPr lang="en-US" altLang="zh-CN" sz="2400" dirty="0" smtClean="0">
                  <a:latin typeface="华文宋体" panose="02010600040101010101" pitchFamily="2" charset="-122"/>
                  <a:ea typeface="华文宋体" panose="02010600040101010101" pitchFamily="2" charset="-122"/>
                </a:endParaRPr>
              </a:p>
              <a:p>
                <a:pPr algn="ctr">
                  <a:lnSpc>
                    <a:spcPct val="120000"/>
                  </a:lnSpc>
                </a:pPr>
                <a14:m>
                  <m:oMath xmlns:m="http://schemas.openxmlformats.org/officeDocument/2006/math">
                    <m:r>
                      <a:rPr lang="en-US" altLang="zh-CN" sz="2400" i="1" smtClean="0">
                        <a:latin typeface="Cambria Math" panose="02040503050406030204" pitchFamily="18" charset="0"/>
                        <a:ea typeface="华文宋体" panose="02010600040101010101" pitchFamily="2" charset="-122"/>
                      </a:rPr>
                      <m:t>𝐴</m:t>
                    </m:r>
                    <m:d>
                      <m:dPr>
                        <m:ctrlPr>
                          <a:rPr lang="en-US" altLang="zh-CN" sz="2400" b="0" i="1" smtClean="0">
                            <a:latin typeface="Cambria Math" panose="02040503050406030204" pitchFamily="18" charset="0"/>
                            <a:ea typeface="华文宋体" panose="02010600040101010101" pitchFamily="2" charset="-122"/>
                          </a:rPr>
                        </m:ctrlPr>
                      </m:dPr>
                      <m:e>
                        <m:r>
                          <a:rPr lang="en-US" altLang="zh-CN" sz="2400" b="0" i="1" smtClean="0">
                            <a:latin typeface="Cambria Math" panose="02040503050406030204" pitchFamily="18" charset="0"/>
                            <a:ea typeface="华文宋体" panose="02010600040101010101" pitchFamily="2" charset="-122"/>
                          </a:rPr>
                          <m:t>𝑇</m:t>
                        </m:r>
                      </m:e>
                    </m:d>
                    <m:r>
                      <a:rPr lang="en-US" altLang="zh-CN" sz="2400" i="1" smtClean="0">
                        <a:latin typeface="Cambria Math" panose="02040503050406030204" pitchFamily="18" charset="0"/>
                        <a:ea typeface="华文宋体" panose="02010600040101010101" pitchFamily="2" charset="-122"/>
                      </a:rPr>
                      <m:t>=</m:t>
                    </m:r>
                    <m:sSub>
                      <m:sSubPr>
                        <m:ctrlPr>
                          <a:rPr lang="en-US" altLang="zh-CN" sz="2400" i="1">
                            <a:latin typeface="Cambria Math" panose="02040503050406030204" pitchFamily="18" charset="0"/>
                            <a:ea typeface="华文宋体" panose="02010600040101010101" pitchFamily="2" charset="-122"/>
                          </a:rPr>
                        </m:ctrlPr>
                      </m:sSubPr>
                      <m:e>
                        <m:r>
                          <a:rPr lang="en-US" altLang="zh-CN" sz="2400" i="1">
                            <a:latin typeface="Cambria Math" panose="02040503050406030204" pitchFamily="18" charset="0"/>
                            <a:ea typeface="华文宋体" panose="02010600040101010101" pitchFamily="2" charset="-122"/>
                          </a:rPr>
                          <m:t>𝐴</m:t>
                        </m:r>
                      </m:e>
                      <m:sub>
                        <m:r>
                          <m:rPr>
                            <m:sty m:val="p"/>
                          </m:rPr>
                          <a:rPr lang="en-US" altLang="zh-CN" sz="2400" i="0">
                            <a:latin typeface="Cambria Math" panose="02040503050406030204" pitchFamily="18" charset="0"/>
                            <a:ea typeface="华文宋体" panose="02010600040101010101" pitchFamily="2" charset="-122"/>
                          </a:rPr>
                          <m:t>init</m:t>
                        </m:r>
                      </m:sub>
                    </m:sSub>
                    <m:func>
                      <m:funcPr>
                        <m:ctrlPr>
                          <a:rPr lang="en-US" altLang="zh-CN" sz="2400" b="0" i="1" smtClean="0">
                            <a:latin typeface="Cambria Math" panose="02040503050406030204" pitchFamily="18" charset="0"/>
                            <a:ea typeface="华文宋体" panose="02010600040101010101" pitchFamily="2" charset="-122"/>
                          </a:rPr>
                        </m:ctrlPr>
                      </m:funcPr>
                      <m:fName>
                        <m:r>
                          <m:rPr>
                            <m:sty m:val="p"/>
                          </m:rPr>
                          <a:rPr lang="en-US" altLang="zh-CN" sz="2400" b="0" i="0" smtClean="0">
                            <a:latin typeface="Cambria Math" panose="02040503050406030204" pitchFamily="18" charset="0"/>
                            <a:ea typeface="华文宋体" panose="02010600040101010101" pitchFamily="2" charset="-122"/>
                          </a:rPr>
                          <m:t>exp</m:t>
                        </m:r>
                      </m:fName>
                      <m:e>
                        <m:d>
                          <m:dPr>
                            <m:ctrlPr>
                              <a:rPr lang="en-US" altLang="zh-CN" sz="2400" b="0" i="1" smtClean="0">
                                <a:latin typeface="Cambria Math" panose="02040503050406030204" pitchFamily="18" charset="0"/>
                                <a:ea typeface="华文宋体" panose="02010600040101010101" pitchFamily="2" charset="-122"/>
                              </a:rPr>
                            </m:ctrlPr>
                          </m:dPr>
                          <m:e>
                            <m:r>
                              <a:rPr lang="en-US" altLang="zh-CN" sz="2400" b="0" i="1" smtClean="0">
                                <a:latin typeface="Cambria Math" panose="02040503050406030204" pitchFamily="18" charset="0"/>
                                <a:ea typeface="华文宋体" panose="02010600040101010101" pitchFamily="2" charset="-122"/>
                              </a:rPr>
                              <m:t>−</m:t>
                            </m:r>
                            <m:r>
                              <a:rPr lang="zh-CN" altLang="en-US" sz="2400" i="1">
                                <a:latin typeface="Cambria Math" panose="02040503050406030204" pitchFamily="18" charset="0"/>
                                <a:ea typeface="华文宋体" panose="02010600040101010101" pitchFamily="2" charset="-122"/>
                              </a:rPr>
                              <m:t>𝜆</m:t>
                            </m:r>
                            <m:r>
                              <a:rPr lang="en-US" altLang="zh-CN" sz="2400" b="0" i="1" smtClean="0">
                                <a:latin typeface="Cambria Math" panose="02040503050406030204" pitchFamily="18" charset="0"/>
                                <a:ea typeface="华文宋体" panose="02010600040101010101" pitchFamily="2" charset="-122"/>
                              </a:rPr>
                              <m:t> </m:t>
                            </m:r>
                            <m:r>
                              <a:rPr lang="en-US" altLang="zh-CN" sz="2400" b="0" i="1" smtClean="0">
                                <a:latin typeface="Cambria Math" panose="02040503050406030204" pitchFamily="18" charset="0"/>
                                <a:ea typeface="华文宋体" panose="02010600040101010101" pitchFamily="2" charset="-122"/>
                              </a:rPr>
                              <m:t>𝑇</m:t>
                            </m:r>
                          </m:e>
                        </m:d>
                      </m:e>
                    </m:func>
                    <m:r>
                      <a:rPr lang="en-US" altLang="zh-CN" sz="2400" b="0" i="1" smtClean="0">
                        <a:latin typeface="Cambria Math" panose="02040503050406030204" pitchFamily="18" charset="0"/>
                        <a:ea typeface="华文宋体" panose="02010600040101010101" pitchFamily="2" charset="-122"/>
                      </a:rPr>
                      <m:t>,       </m:t>
                    </m:r>
                    <m:r>
                      <a:rPr lang="en-US" altLang="zh-CN" sz="2400" b="0" i="1" smtClean="0">
                        <a:latin typeface="Cambria Math" panose="02040503050406030204" pitchFamily="18" charset="0"/>
                        <a:ea typeface="华文宋体" panose="02010600040101010101" pitchFamily="2" charset="-122"/>
                      </a:rPr>
                      <m:t>𝑇</m:t>
                    </m:r>
                    <m:r>
                      <a:rPr lang="en-US" altLang="zh-CN" sz="2400" b="0" i="1" smtClean="0">
                        <a:latin typeface="Cambria Math" panose="02040503050406030204" pitchFamily="18" charset="0"/>
                        <a:ea typeface="华文宋体" panose="02010600040101010101" pitchFamily="2" charset="-122"/>
                      </a:rPr>
                      <m:t>=</m:t>
                    </m:r>
                    <m:f>
                      <m:fPr>
                        <m:ctrlPr>
                          <a:rPr lang="en-US" altLang="zh-CN" sz="2400" b="0" i="1" smtClean="0">
                            <a:latin typeface="Cambria Math" panose="02040503050406030204" pitchFamily="18" charset="0"/>
                            <a:ea typeface="华文宋体" panose="02010600040101010101" pitchFamily="2" charset="-122"/>
                          </a:rPr>
                        </m:ctrlPr>
                      </m:fPr>
                      <m:num>
                        <m:r>
                          <a:rPr lang="en-US" altLang="zh-CN" sz="2400" b="0" i="1" smtClean="0">
                            <a:latin typeface="Cambria Math" panose="02040503050406030204" pitchFamily="18" charset="0"/>
                            <a:ea typeface="华文宋体" panose="02010600040101010101" pitchFamily="2" charset="-122"/>
                          </a:rPr>
                          <m:t>1</m:t>
                        </m:r>
                      </m:num>
                      <m:den>
                        <m:r>
                          <a:rPr lang="zh-CN" altLang="en-US" sz="2400" i="1">
                            <a:latin typeface="Cambria Math" panose="02040503050406030204" pitchFamily="18" charset="0"/>
                            <a:ea typeface="华文宋体" panose="02010600040101010101" pitchFamily="2" charset="-122"/>
                          </a:rPr>
                          <m:t>𝜆</m:t>
                        </m:r>
                      </m:den>
                    </m:f>
                    <m:r>
                      <a:rPr lang="en-US" altLang="zh-CN" sz="2400" b="0" i="1" smtClean="0">
                        <a:latin typeface="Cambria Math" panose="02040503050406030204" pitchFamily="18" charset="0"/>
                        <a:ea typeface="华文宋体" panose="02010600040101010101" pitchFamily="2" charset="-122"/>
                      </a:rPr>
                      <m:t> </m:t>
                    </m:r>
                    <m:r>
                      <m:rPr>
                        <m:sty m:val="p"/>
                      </m:rPr>
                      <a:rPr lang="en-US" altLang="zh-CN" sz="2400" b="0" i="0" smtClean="0">
                        <a:latin typeface="Cambria Math" panose="02040503050406030204" pitchFamily="18" charset="0"/>
                        <a:ea typeface="华文宋体" panose="02010600040101010101" pitchFamily="2" charset="-122"/>
                      </a:rPr>
                      <m:t>ln</m:t>
                    </m:r>
                    <m:r>
                      <a:rPr lang="en-US" altLang="zh-CN" sz="2400" b="0" i="1" smtClean="0">
                        <a:latin typeface="Cambria Math" panose="02040503050406030204" pitchFamily="18" charset="0"/>
                        <a:ea typeface="华文宋体" panose="02010600040101010101" pitchFamily="2" charset="-122"/>
                      </a:rPr>
                      <m:t>⁡(</m:t>
                    </m:r>
                    <m:f>
                      <m:fPr>
                        <m:ctrlPr>
                          <a:rPr lang="en-US" altLang="zh-CN" sz="2400" b="0" i="1" smtClean="0">
                            <a:latin typeface="Cambria Math" panose="02040503050406030204" pitchFamily="18" charset="0"/>
                            <a:ea typeface="华文宋体" panose="02010600040101010101" pitchFamily="2" charset="-122"/>
                          </a:rPr>
                        </m:ctrlPr>
                      </m:fPr>
                      <m:num>
                        <m:sSub>
                          <m:sSubPr>
                            <m:ctrlPr>
                              <a:rPr lang="en-US" altLang="zh-CN" sz="2400" b="0" i="1" smtClean="0">
                                <a:latin typeface="Cambria Math" panose="02040503050406030204" pitchFamily="18" charset="0"/>
                                <a:ea typeface="华文宋体" panose="02010600040101010101" pitchFamily="2" charset="-122"/>
                              </a:rPr>
                            </m:ctrlPr>
                          </m:sSubPr>
                          <m:e>
                            <m:r>
                              <a:rPr lang="en-US" altLang="zh-CN" sz="2400" b="0" i="1" smtClean="0">
                                <a:latin typeface="Cambria Math" panose="02040503050406030204" pitchFamily="18" charset="0"/>
                                <a:ea typeface="华文宋体" panose="02010600040101010101" pitchFamily="2" charset="-122"/>
                              </a:rPr>
                              <m:t>𝐴</m:t>
                            </m:r>
                          </m:e>
                          <m:sub>
                            <m:r>
                              <m:rPr>
                                <m:sty m:val="p"/>
                              </m:rPr>
                              <a:rPr lang="en-US" altLang="zh-CN" sz="2400" b="0" i="0" smtClean="0">
                                <a:latin typeface="Cambria Math" panose="02040503050406030204" pitchFamily="18" charset="0"/>
                                <a:ea typeface="华文宋体" panose="02010600040101010101" pitchFamily="2" charset="-122"/>
                              </a:rPr>
                              <m:t>init</m:t>
                            </m:r>
                          </m:sub>
                        </m:sSub>
                      </m:num>
                      <m:den>
                        <m:r>
                          <a:rPr lang="en-US" altLang="zh-CN" sz="2400" b="0" i="1" smtClean="0">
                            <a:latin typeface="Cambria Math" panose="02040503050406030204" pitchFamily="18" charset="0"/>
                            <a:ea typeface="华文宋体" panose="02010600040101010101" pitchFamily="2" charset="-122"/>
                          </a:rPr>
                          <m:t>𝐴</m:t>
                        </m:r>
                      </m:den>
                    </m:f>
                    <m:r>
                      <a:rPr lang="en-US" altLang="zh-CN" sz="2400" b="0" i="1" smtClean="0">
                        <a:latin typeface="Cambria Math" panose="02040503050406030204" pitchFamily="18" charset="0"/>
                        <a:ea typeface="华文宋体" panose="02010600040101010101" pitchFamily="2" charset="-122"/>
                      </a:rPr>
                      <m:t>)</m:t>
                    </m:r>
                  </m:oMath>
                </a14:m>
                <a:r>
                  <a:rPr lang="en-US" altLang="zh-CN" sz="2400" dirty="0" smtClean="0">
                    <a:latin typeface="华文宋体" panose="02010600040101010101" pitchFamily="2" charset="-122"/>
                    <a:ea typeface="华文宋体" panose="02010600040101010101" pitchFamily="2" charset="-122"/>
                  </a:rPr>
                  <a:t> </a:t>
                </a:r>
                <a:endParaRPr lang="en-US" altLang="zh-CN" sz="2400" dirty="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实际上很难精确地知道</a:t>
                </a:r>
                <a14:m>
                  <m:oMath xmlns:m="http://schemas.openxmlformats.org/officeDocument/2006/math">
                    <m:sSub>
                      <m:sSubPr>
                        <m:ctrlPr>
                          <a:rPr lang="en-US" altLang="zh-CN" sz="2400" i="1">
                            <a:latin typeface="Cambria Math" panose="02040503050406030204" pitchFamily="18" charset="0"/>
                            <a:ea typeface="华文宋体" panose="02010600040101010101" pitchFamily="2" charset="-122"/>
                          </a:rPr>
                        </m:ctrlPr>
                      </m:sSubPr>
                      <m:e>
                        <m:r>
                          <a:rPr lang="en-US" altLang="zh-CN" sz="2400" i="1">
                            <a:latin typeface="Cambria Math" panose="02040503050406030204" pitchFamily="18" charset="0"/>
                            <a:ea typeface="华文宋体" panose="02010600040101010101" pitchFamily="2" charset="-122"/>
                          </a:rPr>
                          <m:t>𝐴</m:t>
                        </m:r>
                      </m:e>
                      <m:sub>
                        <m:r>
                          <a:rPr lang="en-US" altLang="zh-CN" sz="2400" i="1">
                            <a:latin typeface="Cambria Math" panose="02040503050406030204" pitchFamily="18" charset="0"/>
                            <a:ea typeface="华文宋体" panose="02010600040101010101" pitchFamily="2" charset="-122"/>
                          </a:rPr>
                          <m:t>𝑖𝑛𝑖𝑡</m:t>
                        </m:r>
                      </m:sub>
                    </m:sSub>
                  </m:oMath>
                </a14:m>
                <a:r>
                  <a:rPr lang="zh-CN" altLang="en-US" sz="2400" dirty="0" smtClean="0">
                    <a:latin typeface="华文宋体" panose="02010600040101010101" pitchFamily="2" charset="-122"/>
                    <a:ea typeface="华文宋体" panose="02010600040101010101" pitchFamily="2" charset="-122"/>
                  </a:rPr>
                  <a:t>和测量</a:t>
                </a:r>
                <a14:m>
                  <m:oMath xmlns:m="http://schemas.openxmlformats.org/officeDocument/2006/math">
                    <m:r>
                      <a:rPr lang="en-US" altLang="zh-CN" sz="2400" i="1">
                        <a:latin typeface="Cambria Math" panose="02040503050406030204" pitchFamily="18" charset="0"/>
                        <a:ea typeface="华文宋体" panose="02010600040101010101" pitchFamily="2" charset="-122"/>
                      </a:rPr>
                      <m:t>𝐴</m:t>
                    </m:r>
                    <m:r>
                      <a:rPr lang="en-US" altLang="zh-CN" sz="2400" b="0" i="1" smtClean="0">
                        <a:latin typeface="Cambria Math" panose="02040503050406030204" pitchFamily="18" charset="0"/>
                        <a:ea typeface="华文宋体" panose="02010600040101010101" pitchFamily="2" charset="-122"/>
                      </a:rPr>
                      <m:t>(</m:t>
                    </m:r>
                    <m:r>
                      <a:rPr lang="en-US" altLang="zh-CN" sz="2400" b="0" i="1" smtClean="0">
                        <a:latin typeface="Cambria Math" panose="02040503050406030204" pitchFamily="18" charset="0"/>
                        <a:ea typeface="华文宋体" panose="02010600040101010101" pitchFamily="2" charset="-122"/>
                      </a:rPr>
                      <m:t>𝑡</m:t>
                    </m:r>
                    <m:r>
                      <a:rPr lang="en-US" altLang="zh-CN" sz="2400" b="0" i="1" smtClean="0">
                        <a:latin typeface="Cambria Math" panose="02040503050406030204" pitchFamily="18" charset="0"/>
                        <a:ea typeface="华文宋体" panose="02010600040101010101" pitchFamily="2" charset="-122"/>
                      </a:rPr>
                      <m:t>)</m:t>
                    </m:r>
                  </m:oMath>
                </a14:m>
                <a:r>
                  <a:rPr lang="zh-CN" altLang="en-US" sz="2400" dirty="0" smtClean="0">
                    <a:latin typeface="华文宋体" panose="02010600040101010101" pitchFamily="2" charset="-122"/>
                    <a:ea typeface="华文宋体" panose="02010600040101010101" pitchFamily="2" charset="-122"/>
                  </a:rPr>
                  <a:t>。因此更好的办法是测量两种原子核的丰度比值，有</a:t>
                </a: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endParaRPr lang="en-US" altLang="zh-CN" sz="2400" dirty="0">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a:p>
                <a:pPr>
                  <a:lnSpc>
                    <a:spcPct val="120000"/>
                  </a:lnSpc>
                </a:pPr>
                <a:r>
                  <a:rPr lang="zh-CN" altLang="en-US" sz="2400" dirty="0" smtClean="0">
                    <a:latin typeface="华文宋体" panose="02010600040101010101" pitchFamily="2" charset="-122"/>
                    <a:ea typeface="华文宋体" panose="02010600040101010101" pitchFamily="2" charset="-122"/>
                  </a:rPr>
                  <a:t>如果初始丰度相似而观测到的丰度差别很大，那么时间的估计值对初始丰度之比的准确度不敏感。</a:t>
                </a:r>
                <a:endParaRPr lang="en-US" altLang="zh-CN" sz="2400" dirty="0">
                  <a:latin typeface="华文宋体" panose="02010600040101010101" pitchFamily="2" charset="-122"/>
                  <a:ea typeface="华文宋体" panose="02010600040101010101" pitchFamily="2" charset="-122"/>
                </a:endParaRPr>
              </a:p>
              <a:p>
                <a:pPr>
                  <a:lnSpc>
                    <a:spcPct val="120000"/>
                  </a:lnSpc>
                </a:pPr>
                <a:endParaRPr lang="en-US" altLang="zh-CN" sz="2400" dirty="0" smtClean="0">
                  <a:latin typeface="华文宋体" panose="02010600040101010101" pitchFamily="2" charset="-122"/>
                  <a:ea typeface="华文宋体" panose="0201060004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019907" y="1027906"/>
                <a:ext cx="9970477" cy="6017288"/>
              </a:xfrm>
              <a:prstGeom prst="rect">
                <a:avLst/>
              </a:prstGeom>
              <a:blipFill>
                <a:blip r:embed="rId3"/>
                <a:stretch>
                  <a:fillRect l="-917" r="-611"/>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3699741" y="3669839"/>
            <a:ext cx="4244379" cy="1803114"/>
          </a:xfrm>
          <a:prstGeom prst="rect">
            <a:avLst/>
          </a:prstGeom>
        </p:spPr>
      </p:pic>
    </p:spTree>
    <p:extLst>
      <p:ext uri="{BB962C8B-B14F-4D97-AF65-F5344CB8AC3E}">
        <p14:creationId xmlns:p14="http://schemas.microsoft.com/office/powerpoint/2010/main" val="26410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古老天体年龄</a:t>
            </a:r>
            <a:r>
              <a:rPr lang="zh-CN" altLang="en-US" b="1" dirty="0" smtClean="0">
                <a:latin typeface="华文宋体" panose="02010600040101010101" pitchFamily="2" charset="-122"/>
                <a:ea typeface="华文宋体" panose="02010600040101010101" pitchFamily="2" charset="-122"/>
              </a:rPr>
              <a:t>估计：重元素丰度</a:t>
            </a:r>
            <a:endParaRPr lang="zh-CN" altLang="en-US" b="1"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959206" y="1502691"/>
                <a:ext cx="4860904" cy="4623253"/>
              </a:xfrm>
              <a:prstGeom prst="rect">
                <a:avLst/>
              </a:prstGeom>
            </p:spPr>
            <p:txBody>
              <a:bodyPr wrap="square">
                <a:spAutoFit/>
              </a:bodyPr>
              <a:lstStyle/>
              <a:p>
                <a:pPr>
                  <a:lnSpc>
                    <a:spcPct val="150000"/>
                  </a:lnSpc>
                </a:pPr>
                <a:r>
                  <a:rPr lang="zh-CN" altLang="en-US" dirty="0" smtClean="0">
                    <a:latin typeface="华文宋体" panose="02010600040101010101" pitchFamily="2" charset="-122"/>
                    <a:ea typeface="华文宋体" panose="02010600040101010101" pitchFamily="2" charset="-122"/>
                    <a:cs typeface="Times New Roman" panose="02020603050405020304" pitchFamily="18" charset="0"/>
                  </a:rPr>
                  <a:t>右图：恒星 </a:t>
                </a:r>
                <a14:m>
                  <m:oMath xmlns:m="http://schemas.openxmlformats.org/officeDocument/2006/math">
                    <m:r>
                      <m:rPr>
                        <m:sty m:val="p"/>
                      </m:rPr>
                      <a:rPr lang="en-US" altLang="zh-CN" i="1" dirty="0">
                        <a:latin typeface="Cambria Math" panose="02040503050406030204" pitchFamily="18" charset="0"/>
                        <a:ea typeface="华文宋体" panose="02010600040101010101" pitchFamily="2" charset="-122"/>
                      </a:rPr>
                      <m:t>BD</m:t>
                    </m:r>
                    <m:r>
                      <a:rPr lang="en-US" altLang="zh-CN" b="0" i="1" dirty="0" smtClean="0">
                        <a:latin typeface="Cambria Math" panose="02040503050406030204" pitchFamily="18" charset="0"/>
                        <a:ea typeface="华文宋体" panose="02010600040101010101" pitchFamily="2" charset="-122"/>
                      </a:rPr>
                      <m:t>+</m:t>
                    </m:r>
                    <m:sSup>
                      <m:sSupPr>
                        <m:ctrlPr>
                          <a:rPr lang="en-US" altLang="zh-CN" b="0" i="1" dirty="0" smtClean="0">
                            <a:latin typeface="Cambria Math" panose="02040503050406030204" pitchFamily="18" charset="0"/>
                            <a:ea typeface="华文宋体" panose="02010600040101010101" pitchFamily="2" charset="-122"/>
                          </a:rPr>
                        </m:ctrlPr>
                      </m:sSupPr>
                      <m:e>
                        <m:r>
                          <a:rPr lang="en-US" altLang="zh-CN" b="0" i="1" dirty="0" smtClean="0">
                            <a:latin typeface="Cambria Math" panose="02040503050406030204" pitchFamily="18" charset="0"/>
                            <a:ea typeface="华文宋体" panose="02010600040101010101" pitchFamily="2" charset="-122"/>
                          </a:rPr>
                          <m:t>17</m:t>
                        </m:r>
                      </m:e>
                      <m:sup>
                        <m:r>
                          <a:rPr lang="zh-CN" altLang="en-US" i="1" dirty="0">
                            <a:latin typeface="Cambria Math" panose="02040503050406030204" pitchFamily="18" charset="0"/>
                            <a:ea typeface="华文宋体" panose="02010600040101010101" pitchFamily="2" charset="-122"/>
                          </a:rPr>
                          <m:t>。</m:t>
                        </m:r>
                      </m:sup>
                    </m:sSup>
                    <m:r>
                      <a:rPr lang="en-US" altLang="zh-CN" b="0" i="1" dirty="0" smtClean="0">
                        <a:latin typeface="Cambria Math" panose="02040503050406030204" pitchFamily="18" charset="0"/>
                        <a:ea typeface="华文宋体" panose="02010600040101010101" pitchFamily="2" charset="-122"/>
                      </a:rPr>
                      <m:t>3248</m:t>
                    </m:r>
                  </m:oMath>
                </a14:m>
                <a:r>
                  <a:rPr lang="zh-CN" altLang="en-US" dirty="0" smtClean="0">
                    <a:latin typeface="华文宋体" panose="02010600040101010101" pitchFamily="2" charset="-122"/>
                    <a:ea typeface="华文宋体" panose="02010600040101010101" pitchFamily="2" charset="-122"/>
                    <a:cs typeface="Times New Roman" panose="02020603050405020304" pitchFamily="18" charset="0"/>
                  </a:rPr>
                  <a:t> 由 </a:t>
                </a:r>
                <a:r>
                  <a:rPr lang="en-US" altLang="zh-CN" i="1" dirty="0" smtClean="0">
                    <a:latin typeface="华文宋体" panose="02010600040101010101" pitchFamily="2" charset="-122"/>
                    <a:ea typeface="华文宋体" panose="02010600040101010101" pitchFamily="2" charset="-122"/>
                    <a:cs typeface="Times New Roman" panose="02020603050405020304" pitchFamily="18" charset="0"/>
                  </a:rPr>
                  <a:t>r </a:t>
                </a:r>
                <a:r>
                  <a:rPr lang="zh-CN" altLang="en-US" dirty="0" smtClean="0">
                    <a:latin typeface="华文宋体" panose="02010600040101010101" pitchFamily="2" charset="-122"/>
                    <a:ea typeface="华文宋体" panose="02010600040101010101" pitchFamily="2" charset="-122"/>
                    <a:cs typeface="Times New Roman" panose="02020603050405020304" pitchFamily="18" charset="0"/>
                  </a:rPr>
                  <a:t>过程</a:t>
                </a:r>
                <a:r>
                  <a:rPr lang="en-US" altLang="zh-CN" dirty="0" smtClean="0">
                    <a:latin typeface="华文宋体" panose="02010600040101010101" pitchFamily="2" charset="-122"/>
                    <a:ea typeface="华文宋体" panose="02010600040101010101" pitchFamily="2" charset="-122"/>
                    <a:cs typeface="Times New Roman" panose="02020603050405020304" pitchFamily="18" charset="0"/>
                  </a:rPr>
                  <a:t>[</a:t>
                </a:r>
                <a:r>
                  <a:rPr lang="zh-CN" altLang="en-US" dirty="0" smtClean="0">
                    <a:latin typeface="华文宋体" panose="02010600040101010101" pitchFamily="2" charset="-122"/>
                    <a:ea typeface="华文宋体" panose="02010600040101010101" pitchFamily="2" charset="-122"/>
                    <a:cs typeface="Times New Roman" panose="02020603050405020304" pitchFamily="18" charset="0"/>
                  </a:rPr>
                  <a:t>核坍缩型超新星爆发时，重子快速添加到较轻的原子核（例如铁）中，生成重放射性元素</a:t>
                </a:r>
                <a:r>
                  <a:rPr lang="en-US" altLang="zh-CN" dirty="0" smtClean="0">
                    <a:latin typeface="华文宋体" panose="02010600040101010101" pitchFamily="2" charset="-122"/>
                    <a:ea typeface="华文宋体" panose="02010600040101010101" pitchFamily="2" charset="-122"/>
                    <a:cs typeface="Times New Roman" panose="02020603050405020304" pitchFamily="18" charset="0"/>
                  </a:rPr>
                  <a:t>]</a:t>
                </a:r>
                <a:r>
                  <a:rPr lang="zh-CN" altLang="en-US" dirty="0" smtClean="0">
                    <a:latin typeface="华文宋体" panose="02010600040101010101" pitchFamily="2" charset="-122"/>
                    <a:ea typeface="华文宋体" panose="02010600040101010101" pitchFamily="2" charset="-122"/>
                    <a:cs typeface="Times New Roman" panose="02020603050405020304" pitchFamily="18" charset="0"/>
                  </a:rPr>
                  <a:t>产生的元素丰度。</a:t>
                </a:r>
                <a:endParaRPr lang="en-US" altLang="zh-CN"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dirty="0" smtClean="0">
                    <a:latin typeface="华文宋体" panose="02010600040101010101" pitchFamily="2" charset="-122"/>
                    <a:ea typeface="华文宋体" panose="02010600040101010101" pitchFamily="2" charset="-122"/>
                    <a:cs typeface="Times New Roman" panose="02020603050405020304" pitchFamily="18" charset="0"/>
                  </a:rPr>
                  <a:t>实线为基于太阳系的资料给出的理论初始丰度。数据点来自地面与空间观测。注意 </a:t>
                </a:r>
                <a:r>
                  <a:rPr lang="en-US" altLang="zh-CN" dirty="0" err="1" smtClean="0">
                    <a:latin typeface="华文宋体" panose="02010600040101010101" pitchFamily="2" charset="-122"/>
                    <a:ea typeface="华文宋体" panose="02010600040101010101" pitchFamily="2" charset="-122"/>
                    <a:cs typeface="Times New Roman" panose="02020603050405020304" pitchFamily="18" charset="0"/>
                  </a:rPr>
                  <a:t>Th</a:t>
                </a:r>
                <a:r>
                  <a:rPr lang="zh-CN" altLang="en-US" dirty="0" smtClean="0">
                    <a:latin typeface="华文宋体" panose="02010600040101010101" pitchFamily="2" charset="-122"/>
                    <a:ea typeface="华文宋体" panose="02010600040101010101" pitchFamily="2" charset="-122"/>
                    <a:cs typeface="Times New Roman" panose="02020603050405020304" pitchFamily="18" charset="0"/>
                  </a:rPr>
                  <a:t>（钍）和 </a:t>
                </a:r>
                <a:r>
                  <a:rPr lang="en-US" altLang="zh-CN" dirty="0" smtClean="0">
                    <a:latin typeface="华文宋体" panose="02010600040101010101" pitchFamily="2" charset="-122"/>
                    <a:ea typeface="华文宋体" panose="02010600040101010101" pitchFamily="2" charset="-122"/>
                    <a:cs typeface="Times New Roman" panose="02020603050405020304" pitchFamily="18" charset="0"/>
                  </a:rPr>
                  <a:t>U</a:t>
                </a:r>
                <a:r>
                  <a:rPr lang="zh-CN" altLang="en-US" dirty="0" smtClean="0">
                    <a:latin typeface="华文宋体" panose="02010600040101010101" pitchFamily="2" charset="-122"/>
                    <a:ea typeface="华文宋体" panose="02010600040101010101" pitchFamily="2" charset="-122"/>
                    <a:cs typeface="Times New Roman" panose="02020603050405020304" pitchFamily="18" charset="0"/>
                  </a:rPr>
                  <a:t>（铀）的观测丰度比理论初始丰度低（后者衰变更快），得到该恒星年龄为</a:t>
                </a:r>
                <a14:m>
                  <m:oMath xmlns:m="http://schemas.openxmlformats.org/officeDocument/2006/math">
                    <m:r>
                      <a:rPr lang="en-US" altLang="zh-CN" b="0" i="0" smtClean="0">
                        <a:latin typeface="Cambria Math" panose="02040503050406030204" pitchFamily="18" charset="0"/>
                        <a:ea typeface="华文宋体" panose="02010600040101010101" pitchFamily="2" charset="-122"/>
                      </a:rPr>
                      <m:t>13.8</m:t>
                    </m:r>
                    <m:r>
                      <a:rPr lang="en-US" altLang="zh-CN" b="0" i="1" smtClean="0">
                        <a:latin typeface="Cambria Math" panose="02040503050406030204" pitchFamily="18" charset="0"/>
                        <a:ea typeface="Cambria Math" panose="02040503050406030204" pitchFamily="18" charset="0"/>
                      </a:rPr>
                      <m:t>±4 </m:t>
                    </m:r>
                    <m:r>
                      <m:rPr>
                        <m:sty m:val="p"/>
                      </m:rPr>
                      <a:rPr lang="en-US" altLang="zh-CN" b="0" i="0" smtClean="0">
                        <a:latin typeface="Cambria Math" panose="02040503050406030204" pitchFamily="18" charset="0"/>
                        <a:ea typeface="Cambria Math" panose="02040503050406030204" pitchFamily="18" charset="0"/>
                      </a:rPr>
                      <m:t>Gyr</m:t>
                    </m:r>
                  </m:oMath>
                </a14:m>
                <a:r>
                  <a:rPr lang="zh-CN" altLang="en-US" dirty="0" smtClean="0">
                    <a:latin typeface="华文宋体" panose="02010600040101010101" pitchFamily="2" charset="-122"/>
                    <a:ea typeface="华文宋体" panose="02010600040101010101" pitchFamily="2" charset="-122"/>
                    <a:cs typeface="Times New Roman" panose="02020603050405020304" pitchFamily="18" charset="0"/>
                  </a:rPr>
                  <a:t>。</a:t>
                </a:r>
                <a:endParaRPr lang="en-US" altLang="zh-CN"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dirty="0" smtClean="0">
                    <a:latin typeface="华文宋体" panose="02010600040101010101" pitchFamily="2" charset="-122"/>
                    <a:ea typeface="华文宋体" panose="02010600040101010101" pitchFamily="2" charset="-122"/>
                    <a:cs typeface="Times New Roman" panose="02020603050405020304" pitchFamily="18" charset="0"/>
                  </a:rPr>
                  <a:t>参考文献：</a:t>
                </a:r>
                <a:r>
                  <a:rPr lang="en-US" altLang="zh-CN" dirty="0" smtClean="0">
                    <a:latin typeface="华文宋体" panose="02010600040101010101" pitchFamily="2" charset="-122"/>
                    <a:ea typeface="华文宋体" panose="02010600040101010101" pitchFamily="2" charset="-122"/>
                    <a:cs typeface="Times New Roman" panose="02020603050405020304" pitchFamily="18" charset="0"/>
                  </a:rPr>
                  <a:t>Cowan J </a:t>
                </a:r>
                <a:r>
                  <a:rPr lang="en-US" altLang="zh-CN" dirty="0" err="1" smtClean="0">
                    <a:latin typeface="华文宋体" panose="02010600040101010101" pitchFamily="2" charset="-122"/>
                    <a:ea typeface="华文宋体" panose="02010600040101010101" pitchFamily="2" charset="-122"/>
                    <a:cs typeface="Times New Roman" panose="02020603050405020304" pitchFamily="18" charset="0"/>
                  </a:rPr>
                  <a:t>J</a:t>
                </a:r>
                <a:r>
                  <a:rPr lang="en-US" altLang="zh-CN" dirty="0" smtClean="0">
                    <a:latin typeface="华文宋体" panose="02010600040101010101" pitchFamily="2" charset="-122"/>
                    <a:ea typeface="华文宋体" panose="02010600040101010101" pitchFamily="2" charset="-122"/>
                    <a:cs typeface="Times New Roman" panose="02020603050405020304" pitchFamily="18" charset="0"/>
                  </a:rPr>
                  <a:t>, et al., 2002</a:t>
                </a:r>
              </a:p>
            </p:txBody>
          </p:sp>
        </mc:Choice>
        <mc:Fallback xmlns="">
          <p:sp>
            <p:nvSpPr>
              <p:cNvPr id="3" name="矩形 2"/>
              <p:cNvSpPr>
                <a:spLocks noRot="1" noChangeAspect="1" noMove="1" noResize="1" noEditPoints="1" noAdjustHandles="1" noChangeArrowheads="1" noChangeShapeType="1" noTextEdit="1"/>
              </p:cNvSpPr>
              <p:nvPr/>
            </p:nvSpPr>
            <p:spPr>
              <a:xfrm>
                <a:off x="959206" y="1502691"/>
                <a:ext cx="4860904" cy="4623253"/>
              </a:xfrm>
              <a:prstGeom prst="rect">
                <a:avLst/>
              </a:prstGeom>
              <a:blipFill>
                <a:blip r:embed="rId3"/>
                <a:stretch>
                  <a:fillRect l="-1003" r="-3509" b="-1319"/>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5941116" y="1690688"/>
            <a:ext cx="5971217" cy="4603104"/>
          </a:xfrm>
          <a:prstGeom prst="rect">
            <a:avLst/>
          </a:prstGeom>
        </p:spPr>
      </p:pic>
    </p:spTree>
    <p:extLst>
      <p:ext uri="{BB962C8B-B14F-4D97-AF65-F5344CB8AC3E}">
        <p14:creationId xmlns:p14="http://schemas.microsoft.com/office/powerpoint/2010/main" val="1703145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古老天体年龄</a:t>
            </a:r>
            <a:r>
              <a:rPr lang="zh-CN" altLang="en-US" b="1" dirty="0" smtClean="0">
                <a:latin typeface="华文宋体" panose="02010600040101010101" pitchFamily="2" charset="-122"/>
                <a:ea typeface="华文宋体" panose="02010600040101010101" pitchFamily="2" charset="-122"/>
              </a:rPr>
              <a:t>估计：白矮星冷却</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019907" y="1027906"/>
            <a:ext cx="10612315" cy="4247317"/>
          </a:xfrm>
          <a:prstGeom prst="rect">
            <a:avLst/>
          </a:prstGeom>
        </p:spPr>
        <p:txBody>
          <a:bodyPr wrap="square">
            <a:spAutoFit/>
          </a:bodyPr>
          <a:lstStyle/>
          <a:p>
            <a:pPr>
              <a:lnSpc>
                <a:spcPct val="150000"/>
              </a:lnSpc>
            </a:pP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20</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世纪</a:t>
            </a: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80</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年代以来，人们试图利用白矮星的冷却来推断银河系年龄。</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sz="20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我们知道，白矮星是质量不太大的恒星在结束核燃烧后留下的遗迹，它的力学平衡是电子的简并压强维持的。在开始形成白矮星时，其内部温度很高，仍然会发光。随后热辐射使得星体逐步冷却。越暗的白矮星内部越冷，年龄越老。</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sz="20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可以通过很暗的白矮星的年龄来代表银河系年龄。</a:t>
            </a: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2002</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年，有人按照这一道理定出银河系的年龄为 </a:t>
            </a: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12-13 </a:t>
            </a:r>
            <a:r>
              <a:rPr lang="en-US" altLang="zh-CN" sz="2000" dirty="0" err="1" smtClean="0">
                <a:latin typeface="华文宋体" panose="02010600040101010101" pitchFamily="2" charset="-122"/>
                <a:ea typeface="华文宋体" panose="02010600040101010101" pitchFamily="2" charset="-122"/>
                <a:cs typeface="Times New Roman" panose="02020603050405020304" pitchFamily="18" charset="0"/>
              </a:rPr>
              <a:t>Gyr</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26092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古老天体年龄</a:t>
            </a:r>
            <a:r>
              <a:rPr lang="zh-CN" altLang="en-US" b="1" dirty="0" smtClean="0">
                <a:latin typeface="华文宋体" panose="02010600040101010101" pitchFamily="2" charset="-122"/>
                <a:ea typeface="华文宋体" panose="02010600040101010101" pitchFamily="2" charset="-122"/>
              </a:rPr>
              <a:t>估计：球状星团</a:t>
            </a:r>
            <a:endParaRPr lang="zh-CN" altLang="en-US" b="1"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1019908" y="1027906"/>
                <a:ext cx="5591908" cy="5170646"/>
              </a:xfrm>
              <a:prstGeom prst="rect">
                <a:avLst/>
              </a:prstGeom>
            </p:spPr>
            <p:txBody>
              <a:bodyPr wrap="square">
                <a:spAutoFit/>
              </a:bodyPr>
              <a:lstStyle/>
              <a:p>
                <a:pPr>
                  <a:lnSpc>
                    <a:spcPct val="150000"/>
                  </a:lnSpc>
                </a:pP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当恒星核心的氢燃烧时，满足绝对光度与表面温度之间的主序星关系。一旦核心氢耗尽，恒星演化到晚期，向光度更高、温度更低的方向演化。主星序关系破坏。</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sz="20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主星序折向点的绝对光度与球状星团年龄成反比</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（星团年龄越大，更小质量的恒星就能演化到偏离主星序，折向点的光度也越低）。</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sz="20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这样给出的银河系年龄大概为 </a:t>
                </a:r>
                <a14:m>
                  <m:oMath xmlns:m="http://schemas.openxmlformats.org/officeDocument/2006/math">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13</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±2 </m:t>
                    </m:r>
                  </m:oMath>
                </a14:m>
                <a:r>
                  <a:rPr lang="en-US" altLang="zh-CN" sz="2000" dirty="0" err="1" smtClean="0">
                    <a:latin typeface="华文宋体" panose="02010600040101010101" pitchFamily="2" charset="-122"/>
                    <a:ea typeface="华文宋体" panose="02010600040101010101" pitchFamily="2" charset="-122"/>
                    <a:cs typeface="Times New Roman" panose="02020603050405020304" pitchFamily="18" charset="0"/>
                  </a:rPr>
                  <a:t>Gyr</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a:t>
                </a:r>
              </a:p>
            </p:txBody>
          </p:sp>
        </mc:Choice>
        <mc:Fallback xmlns="">
          <p:sp>
            <p:nvSpPr>
              <p:cNvPr id="3" name="矩形 2"/>
              <p:cNvSpPr>
                <a:spLocks noRot="1" noChangeAspect="1" noMove="1" noResize="1" noEditPoints="1" noAdjustHandles="1" noChangeArrowheads="1" noChangeShapeType="1" noTextEdit="1"/>
              </p:cNvSpPr>
              <p:nvPr/>
            </p:nvSpPr>
            <p:spPr>
              <a:xfrm>
                <a:off x="1019908" y="1027906"/>
                <a:ext cx="5591908" cy="5170646"/>
              </a:xfrm>
              <a:prstGeom prst="rect">
                <a:avLst/>
              </a:prstGeom>
              <a:blipFill>
                <a:blip r:embed="rId3"/>
                <a:stretch>
                  <a:fillRect l="-1089" r="-109" b="-354"/>
                </a:stretch>
              </a:blipFill>
            </p:spPr>
            <p:txBody>
              <a:bodyPr/>
              <a:lstStyle/>
              <a:p>
                <a:r>
                  <a:rPr lang="zh-CN" altLang="en-US">
                    <a:noFill/>
                  </a:rPr>
                  <a:t> </a:t>
                </a:r>
              </a:p>
            </p:txBody>
          </p:sp>
        </mc:Fallback>
      </mc:AlternateContent>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9043" y="2127739"/>
            <a:ext cx="4813300" cy="3657600"/>
          </a:xfrm>
          <a:prstGeom prst="rect">
            <a:avLst/>
          </a:prstGeom>
        </p:spPr>
      </p:pic>
    </p:spTree>
    <p:extLst>
      <p:ext uri="{BB962C8B-B14F-4D97-AF65-F5344CB8AC3E}">
        <p14:creationId xmlns:p14="http://schemas.microsoft.com/office/powerpoint/2010/main" val="2125336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黑体" panose="02010609060101010101" pitchFamily="49" charset="-122"/>
                <a:ea typeface="黑体" panose="02010609060101010101" pitchFamily="49" charset="-122"/>
              </a:rPr>
              <a:t>内容提要</a:t>
            </a:r>
            <a:endParaRPr lang="zh-CN" altLang="en-US" b="1" dirty="0">
              <a:latin typeface="黑体" panose="02010609060101010101" pitchFamily="49" charset="-122"/>
              <a:ea typeface="黑体" panose="02010609060101010101" pitchFamily="49" charset="-122"/>
            </a:endParaRPr>
          </a:p>
        </p:txBody>
      </p:sp>
      <p:sp>
        <p:nvSpPr>
          <p:cNvPr id="6" name="内容占位符 2"/>
          <p:cNvSpPr>
            <a:spLocks noGrp="1"/>
          </p:cNvSpPr>
          <p:nvPr>
            <p:ph idx="1"/>
          </p:nvPr>
        </p:nvSpPr>
        <p:spPr>
          <a:xfrm>
            <a:off x="838200" y="1496291"/>
            <a:ext cx="10993582" cy="5190836"/>
          </a:xfrm>
        </p:spPr>
        <p:txBody>
          <a:bodyPr>
            <a:normAutofit lnSpcReduction="10000"/>
          </a:bodyPr>
          <a:lstStyle/>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热大爆炸宇宙学简介</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1800" dirty="0" smtClean="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基本</a:t>
            </a:r>
            <a:r>
              <a:rPr lang="zh-CN" altLang="en-US" sz="1800" dirty="0" smtClean="0">
                <a:latin typeface="黑体" panose="02010609060101010101" pitchFamily="49" charset="-122"/>
                <a:ea typeface="黑体" panose="02010609060101010101" pitchFamily="49" charset="-122"/>
              </a:rPr>
              <a:t>图像；宇宙膨胀、微波背景辐射（</a:t>
            </a:r>
            <a:r>
              <a:rPr lang="en-US" altLang="zh-CN" sz="1800" dirty="0" smtClean="0">
                <a:latin typeface="黑体" panose="02010609060101010101" pitchFamily="49" charset="-122"/>
                <a:ea typeface="黑体" panose="02010609060101010101" pitchFamily="49" charset="-122"/>
              </a:rPr>
              <a:t>CMB</a:t>
            </a:r>
            <a:r>
              <a:rPr lang="zh-CN" altLang="en-US" sz="1800" dirty="0" smtClean="0">
                <a:latin typeface="黑体" panose="02010609060101010101" pitchFamily="49" charset="-122"/>
                <a:ea typeface="黑体" panose="02010609060101010101" pitchFamily="49" charset="-122"/>
              </a:rPr>
              <a:t>）等观测支持</a:t>
            </a:r>
            <a:endParaRPr lang="en-US" altLang="zh-CN" sz="2000"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宇宙度规与动力学</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dirty="0" smtClean="0">
                <a:latin typeface="黑体" panose="02010609060101010101" pitchFamily="49" charset="-122"/>
                <a:ea typeface="黑体" panose="02010609060101010101" pitchFamily="49" charset="-122"/>
              </a:rPr>
              <a:t>		</a:t>
            </a:r>
            <a:r>
              <a:rPr lang="en-US" altLang="zh-CN" sz="1800" dirty="0" smtClean="0">
                <a:latin typeface="黑体" panose="02010609060101010101" pitchFamily="49" charset="-122"/>
                <a:ea typeface="黑体" panose="02010609060101010101" pitchFamily="49" charset="-122"/>
              </a:rPr>
              <a:t>FRW </a:t>
            </a:r>
            <a:r>
              <a:rPr lang="zh-CN" altLang="en-US" sz="1800" dirty="0" smtClean="0">
                <a:latin typeface="黑体" panose="02010609060101010101" pitchFamily="49" charset="-122"/>
                <a:ea typeface="黑体" panose="02010609060101010101" pitchFamily="49" charset="-122"/>
              </a:rPr>
              <a:t>度规；</a:t>
            </a:r>
            <a:r>
              <a:rPr lang="en-US" altLang="zh-CN" sz="1800" dirty="0" smtClean="0">
                <a:latin typeface="黑体" panose="02010609060101010101" pitchFamily="49" charset="-122"/>
                <a:ea typeface="黑体" panose="02010609060101010101" pitchFamily="49" charset="-122"/>
              </a:rPr>
              <a:t> </a:t>
            </a:r>
            <a:r>
              <a:rPr lang="en-US" altLang="zh-CN" sz="1800" dirty="0" err="1" smtClean="0">
                <a:latin typeface="黑体" panose="02010609060101010101" pitchFamily="49" charset="-122"/>
                <a:ea typeface="黑体" panose="02010609060101010101" pitchFamily="49" charset="-122"/>
              </a:rPr>
              <a:t>Friedmann</a:t>
            </a:r>
            <a:r>
              <a:rPr lang="en-US" altLang="zh-CN" sz="1800"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方程；宇宙能量组分</a:t>
            </a:r>
            <a:endParaRPr lang="en-US" altLang="zh-CN" sz="1800"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暴胀</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视界问题与平直性问题；单场慢滚暴胀简介；密度扰动的原初功率谱</a:t>
            </a:r>
            <a:endParaRPr lang="en-US" altLang="zh-CN" sz="1800"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宇宙微波背景辐射</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重子声学震荡；</a:t>
            </a:r>
            <a:r>
              <a:rPr lang="en-US" altLang="zh-CN" sz="1800" dirty="0" smtClean="0">
                <a:latin typeface="黑体" panose="02010609060101010101" pitchFamily="49" charset="-122"/>
                <a:ea typeface="黑体" panose="02010609060101010101" pitchFamily="49" charset="-122"/>
              </a:rPr>
              <a:t>CMB</a:t>
            </a:r>
            <a:r>
              <a:rPr lang="zh-CN" altLang="en-US" sz="1800" dirty="0" smtClean="0">
                <a:latin typeface="黑体" panose="02010609060101010101" pitchFamily="49" charset="-122"/>
                <a:ea typeface="黑体" panose="02010609060101010101" pitchFamily="49" charset="-122"/>
              </a:rPr>
              <a:t>角功率谱与宇宙学参数；</a:t>
            </a:r>
            <a:r>
              <a:rPr lang="en-US" altLang="zh-CN" sz="1800" dirty="0" smtClean="0">
                <a:latin typeface="黑体" panose="02010609060101010101" pitchFamily="49" charset="-122"/>
                <a:ea typeface="黑体" panose="02010609060101010101" pitchFamily="49" charset="-122"/>
              </a:rPr>
              <a:t>CMB</a:t>
            </a:r>
            <a:r>
              <a:rPr lang="zh-CN" altLang="en-US" sz="1800" dirty="0" smtClean="0">
                <a:latin typeface="黑体" panose="02010609060101010101" pitchFamily="49" charset="-122"/>
                <a:ea typeface="黑体" panose="02010609060101010101" pitchFamily="49" charset="-122"/>
              </a:rPr>
              <a:t>实验；</a:t>
            </a:r>
            <a:r>
              <a:rPr lang="en-US" altLang="zh-CN" sz="1800" dirty="0" smtClean="0">
                <a:latin typeface="黑体" panose="02010609060101010101" pitchFamily="49" charset="-122"/>
                <a:ea typeface="黑体" panose="02010609060101010101" pitchFamily="49" charset="-122"/>
              </a:rPr>
              <a:t>CMB</a:t>
            </a:r>
            <a:r>
              <a:rPr lang="zh-CN" altLang="en-US" sz="1800" dirty="0" smtClean="0">
                <a:latin typeface="黑体" panose="02010609060101010101" pitchFamily="49" charset="-122"/>
                <a:ea typeface="黑体" panose="02010609060101010101" pitchFamily="49" charset="-122"/>
              </a:rPr>
              <a:t>极化</a:t>
            </a:r>
            <a:endParaRPr lang="en-US" altLang="zh-CN" sz="1800"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宇宙大尺度结构</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1800"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结构形成基本图像；弱引力透镜；大尺度结构巡天实验</a:t>
            </a:r>
            <a:endParaRPr lang="en-US" altLang="zh-CN" sz="1800"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暗能量？（待定）</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引力波</a:t>
            </a:r>
            <a:r>
              <a:rPr lang="zh-CN" altLang="en-US" sz="2000" b="1" dirty="0">
                <a:latin typeface="黑体" panose="02010609060101010101" pitchFamily="49" charset="-122"/>
                <a:ea typeface="黑体" panose="02010609060101010101" pitchFamily="49" charset="-122"/>
              </a:rPr>
              <a:t>宇宙学</a:t>
            </a:r>
            <a:r>
              <a:rPr lang="zh-CN" altLang="en-US" sz="2000" b="1" dirty="0" smtClean="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待定）</a:t>
            </a:r>
            <a:endParaRPr lang="en-US" altLang="zh-CN" sz="2000" b="1"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801446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latin typeface="华文宋体" panose="02010600040101010101" pitchFamily="2" charset="-122"/>
                <a:ea typeface="华文宋体" panose="02010600040101010101" pitchFamily="2" charset="-122"/>
              </a:rPr>
              <a:t>宇宙膨胀对物理过程的影响：反应的热平衡和脱耦</a:t>
            </a:r>
            <a:endParaRPr lang="zh-CN" altLang="en-US" sz="3600" b="1"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1019907" y="1027906"/>
                <a:ext cx="10612315" cy="5261377"/>
              </a:xfrm>
              <a:prstGeom prst="rect">
                <a:avLst/>
              </a:prstGeom>
            </p:spPr>
            <p:txBody>
              <a:bodyPr wrap="square">
                <a:spAutoFit/>
              </a:bodyPr>
              <a:lstStyle/>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对静态气体，只要时间足够长，总有足够的碰撞次数实现热平衡。</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宇宙学面对的是膨胀的气体。保持热平衡的条件为，</a:t>
                </a:r>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在尺度因子有显著变化的时间间隔内有足够的膨胀次数</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（否则，粒子被膨胀稀释开，再也碰撞不了）</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华文宋体" panose="02010600040101010101" pitchFamily="2" charset="-122"/>
                              <a:cs typeface="Times New Roman" panose="02020603050405020304" pitchFamily="18" charset="0"/>
                            </a:rPr>
                          </m:ctrlPr>
                        </m:fPr>
                        <m:num>
                          <m:r>
                            <m:rPr>
                              <m:sty m:val="p"/>
                            </m:rPr>
                            <a:rPr lang="el-GR" altLang="zh-CN" sz="2000" i="1">
                              <a:latin typeface="Cambria Math" panose="02040503050406030204" pitchFamily="18" charset="0"/>
                              <a:ea typeface="Cambria Math" panose="02040503050406030204" pitchFamily="18" charset="0"/>
                              <a:cs typeface="Times New Roman" panose="02020603050405020304" pitchFamily="18" charset="0"/>
                            </a:rPr>
                            <m:t>Δ</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𝑎</m:t>
                          </m:r>
                        </m:num>
                        <m:den>
                          <m:r>
                            <a:rPr lang="en-US" altLang="zh-CN" sz="2000" i="1">
                              <a:latin typeface="Cambria Math" panose="02040503050406030204" pitchFamily="18" charset="0"/>
                              <a:ea typeface="华文宋体" panose="02010600040101010101" pitchFamily="2" charset="-122"/>
                              <a:cs typeface="Times New Roman" panose="02020603050405020304" pitchFamily="18" charset="0"/>
                            </a:rPr>
                            <m:t>𝑎</m:t>
                          </m:r>
                        </m:den>
                      </m:f>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~1 </m:t>
                      </m:r>
                      <m:d>
                        <m:dPr>
                          <m:ctrlP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ctrlPr>
                        </m:dPr>
                        <m:e>
                          <m:r>
                            <a:rPr lang="zh-CN" altLang="en-US" sz="2000" i="1">
                              <a:latin typeface="Cambria Math" panose="02040503050406030204" pitchFamily="18" charset="0"/>
                              <a:ea typeface="华文宋体" panose="02010600040101010101" pitchFamily="2" charset="-122"/>
                              <a:cs typeface="Times New Roman" panose="02020603050405020304" pitchFamily="18" charset="0"/>
                            </a:rPr>
                            <m:t>尺度</m:t>
                          </m:r>
                          <m:r>
                            <a:rPr lang="zh-CN" altLang="en-US" sz="2000" i="1" smtClean="0">
                              <a:latin typeface="Cambria Math" panose="02040503050406030204" pitchFamily="18" charset="0"/>
                              <a:ea typeface="华文宋体" panose="02010600040101010101" pitchFamily="2" charset="-122"/>
                              <a:cs typeface="Times New Roman" panose="02020603050405020304" pitchFamily="18" charset="0"/>
                            </a:rPr>
                            <m:t>因子</m:t>
                          </m:r>
                          <m:r>
                            <a:rPr lang="zh-CN" altLang="en-US" sz="2000" i="1">
                              <a:latin typeface="Cambria Math" panose="02040503050406030204" pitchFamily="18" charset="0"/>
                              <a:ea typeface="华文宋体" panose="02010600040101010101" pitchFamily="2" charset="-122"/>
                              <a:cs typeface="Times New Roman" panose="02020603050405020304" pitchFamily="18" charset="0"/>
                            </a:rPr>
                            <m:t>有</m:t>
                          </m:r>
                          <m:r>
                            <a:rPr lang="zh-CN" altLang="en-US" sz="2000" i="1" smtClean="0">
                              <a:latin typeface="Cambria Math" panose="02040503050406030204" pitchFamily="18" charset="0"/>
                              <a:ea typeface="华文宋体" panose="02010600040101010101" pitchFamily="2" charset="-122"/>
                              <a:cs typeface="Times New Roman" panose="02020603050405020304" pitchFamily="18" charset="0"/>
                            </a:rPr>
                            <m:t>显著变化</m:t>
                          </m:r>
                        </m:e>
                      </m:d>
                      <m:r>
                        <a:rPr lang="zh-CN" altLang="en-US" sz="2000" i="1">
                          <a:latin typeface="Cambria Math" panose="02040503050406030204" pitchFamily="18" charset="0"/>
                          <a:ea typeface="华文宋体" panose="02010600040101010101" pitchFamily="2" charset="-122"/>
                          <a:cs typeface="Times New Roman" panose="02020603050405020304" pitchFamily="18" charset="0"/>
                        </a:rPr>
                        <m:t>，</m:t>
                      </m:r>
                      <m:r>
                        <a:rPr lang="zh-CN" altLang="en-US" sz="2000" i="1" smtClean="0">
                          <a:latin typeface="Cambria Math" panose="02040503050406030204" pitchFamily="18" charset="0"/>
                          <a:ea typeface="华文宋体" panose="02010600040101010101" pitchFamily="2" charset="-122"/>
                          <a:cs typeface="Times New Roman" panose="02020603050405020304" pitchFamily="18" charset="0"/>
                        </a:rPr>
                        <m:t>与</m:t>
                      </m:r>
                      <m:r>
                        <a:rPr lang="zh-CN" altLang="en-US" sz="2000" i="1">
                          <a:latin typeface="Cambria Math" panose="02040503050406030204" pitchFamily="18" charset="0"/>
                          <a:ea typeface="华文宋体" panose="02010600040101010101" pitchFamily="2" charset="-122"/>
                          <a:cs typeface="Times New Roman" panose="02020603050405020304" pitchFamily="18" charset="0"/>
                        </a:rPr>
                        <m:t>哈勃</m:t>
                      </m:r>
                      <m:r>
                        <a:rPr lang="zh-CN" altLang="en-US" sz="2000" i="1" smtClean="0">
                          <a:latin typeface="Cambria Math" panose="02040503050406030204" pitchFamily="18" charset="0"/>
                          <a:ea typeface="华文宋体" panose="02010600040101010101" pitchFamily="2" charset="-122"/>
                          <a:cs typeface="Times New Roman" panose="02020603050405020304" pitchFamily="18" charset="0"/>
                        </a:rPr>
                        <m:t>参数</m:t>
                      </m:r>
                      <m:r>
                        <a:rPr lang="zh-CN" altLang="en-US" sz="2000" i="1">
                          <a:latin typeface="Cambria Math" panose="02040503050406030204" pitchFamily="18" charset="0"/>
                          <a:ea typeface="华文宋体" panose="02010600040101010101" pitchFamily="2" charset="-122"/>
                          <a:cs typeface="Times New Roman" panose="02020603050405020304" pitchFamily="18" charset="0"/>
                        </a:rPr>
                        <m:t>关系</m:t>
                      </m:r>
                      <m:r>
                        <a:rPr lang="zh-CN" altLang="en-US" sz="2000" i="1" smtClean="0">
                          <a:latin typeface="Cambria Math" panose="02040503050406030204" pitchFamily="18" charset="0"/>
                          <a:ea typeface="华文宋体" panose="02010600040101010101" pitchFamily="2" charset="-122"/>
                          <a:cs typeface="Times New Roman" panose="02020603050405020304" pitchFamily="18" charset="0"/>
                        </a:rPr>
                        <m:t>为</m:t>
                      </m:r>
                      <m:r>
                        <a:rPr lang="zh-CN" altLang="en-US" sz="2000" i="1">
                          <a:latin typeface="Cambria Math" panose="02040503050406030204" pitchFamily="18" charset="0"/>
                          <a:ea typeface="华文宋体" panose="02010600040101010101" pitchFamily="2" charset="-122"/>
                          <a:cs typeface="Times New Roman" panose="02020603050405020304" pitchFamily="18" charset="0"/>
                        </a:rPr>
                        <m:t>：</m:t>
                      </m:r>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𝐻</m:t>
                      </m:r>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m:t>
                      </m:r>
                      <m:f>
                        <m:fPr>
                          <m:ctrlP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ctrlPr>
                        </m:fPr>
                        <m:num>
                          <m:acc>
                            <m:accPr>
                              <m:chr m:val="̇"/>
                              <m:ctrlP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ctrlPr>
                            </m:accPr>
                            <m:e>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𝑎</m:t>
                              </m:r>
                            </m:e>
                          </m:acc>
                        </m:num>
                        <m:den>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𝑎</m:t>
                          </m:r>
                        </m:den>
                      </m:f>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m:t>
                      </m:r>
                      <m:f>
                        <m:fPr>
                          <m:ctrlP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ctrlPr>
                        </m:fPr>
                        <m:num>
                          <m:r>
                            <m:rPr>
                              <m:sty m:val="p"/>
                            </m:rPr>
                            <a:rPr lang="el-GR" altLang="zh-CN" sz="2000" b="0" i="1" smtClean="0">
                              <a:latin typeface="Cambria Math" panose="02040503050406030204" pitchFamily="18" charset="0"/>
                              <a:ea typeface="Cambria Math" panose="02040503050406030204" pitchFamily="18" charset="0"/>
                              <a:cs typeface="Times New Roman" panose="02020603050405020304" pitchFamily="18" charset="0"/>
                            </a:rPr>
                            <m:t>Δ</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𝑎</m:t>
                          </m:r>
                        </m:num>
                        <m:den>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𝑎</m:t>
                          </m:r>
                        </m:den>
                      </m:f>
                      <m:f>
                        <m:fPr>
                          <m:ctrlP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ctrlPr>
                        </m:fPr>
                        <m:num>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1</m:t>
                          </m:r>
                        </m:num>
                        <m:den>
                          <m:r>
                            <m:rPr>
                              <m:sty m:val="p"/>
                            </m:rPr>
                            <a:rPr lang="el-GR" altLang="zh-CN" sz="2000" i="1">
                              <a:latin typeface="Cambria Math" panose="02040503050406030204" pitchFamily="18" charset="0"/>
                              <a:ea typeface="Cambria Math" panose="02040503050406030204" pitchFamily="18" charset="0"/>
                              <a:cs typeface="Times New Roman" panose="02020603050405020304" pitchFamily="18" charset="0"/>
                            </a:rPr>
                            <m:t>Δ</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𝑡</m:t>
                          </m:r>
                        </m:den>
                      </m:f>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m:t>
                      </m:r>
                      <m:f>
                        <m:fPr>
                          <m:ctrlP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ctrlPr>
                        </m:fPr>
                        <m:num>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1</m:t>
                          </m:r>
                        </m:num>
                        <m:den>
                          <m:r>
                            <m:rPr>
                              <m:sty m:val="p"/>
                            </m:rPr>
                            <a:rPr lang="el-GR" altLang="zh-CN" sz="2000" i="1">
                              <a:latin typeface="Cambria Math" panose="02040503050406030204" pitchFamily="18" charset="0"/>
                              <a:ea typeface="Cambria Math" panose="02040503050406030204" pitchFamily="18" charset="0"/>
                              <a:cs typeface="Times New Roman" panose="02020603050405020304" pitchFamily="18" charset="0"/>
                            </a:rPr>
                            <m:t>Δ</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𝑡</m:t>
                          </m:r>
                        </m:den>
                      </m:f>
                    </m:oMath>
                  </m:oMathPara>
                </a14:m>
                <a:endParaRPr lang="en-US" altLang="zh-CN" sz="20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在时间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i="1" dirty="0" smtClean="0">
                    <a:latin typeface="Times New Roman" panose="02020603050405020304" pitchFamily="18" charset="0"/>
                    <a:ea typeface="黑体" panose="02010609060101010101" pitchFamily="49" charset="-122"/>
                    <a:cs typeface="Times New Roman" panose="02020603050405020304" pitchFamily="18" charset="0"/>
                  </a:rPr>
                  <a:t>H </a:t>
                </a:r>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的间隔内尺度因子会有显著变化</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。由此，频繁碰撞条件可写成</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cs typeface="Times New Roman" panose="02020603050405020304" pitchFamily="18" charset="0"/>
                        </a:rPr>
                        <m:t>Γ</m:t>
                      </m:r>
                      <m:r>
                        <a:rPr lang="el-GR" altLang="zh-CN" sz="200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l-GR" altLang="zh-CN" sz="20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lang="el-GR" altLang="zh-CN" sz="2000" i="1">
                              <a:latin typeface="Cambria Math" panose="02040503050406030204" pitchFamily="18" charset="0"/>
                              <a:ea typeface="Cambria Math" panose="02040503050406030204" pitchFamily="18" charset="0"/>
                              <a:cs typeface="Times New Roman" panose="02020603050405020304" pitchFamily="18" charset="0"/>
                            </a:rPr>
                            <m:t>Δ</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𝑡</m:t>
                          </m:r>
                        </m:den>
                      </m:f>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𝐻</m:t>
                      </m:r>
                    </m:oMath>
                  </m:oMathPara>
                </a14:m>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即，粒子碰撞率与宇宙膨胀的竞争。</a:t>
                </a:r>
                <a14:m>
                  <m:oMath xmlns:m="http://schemas.openxmlformats.org/officeDocument/2006/math">
                    <m:r>
                      <a:rPr lang="zh-CN"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特别地</m:t>
                    </m:r>
                    <m:r>
                      <a:rPr lang="zh-CN" alt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l-GR" altLang="zh-CN" sz="2000" i="1">
                            <a:latin typeface="Cambria Math" panose="02040503050406030204" pitchFamily="18" charset="0"/>
                            <a:ea typeface="Cambria Math" panose="02040503050406030204" pitchFamily="18" charset="0"/>
                            <a:cs typeface="Times New Roman" panose="02020603050405020304" pitchFamily="18" charset="0"/>
                          </a:rPr>
                          <m:t>Γ</m:t>
                        </m:r>
                      </m:num>
                      <m:den>
                        <m:r>
                          <m:rPr>
                            <m:sty m:val="p"/>
                          </m:rP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H</m:t>
                        </m:r>
                      </m:den>
                    </m:f>
                    <m: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&lt;1</m:t>
                    </m:r>
                  </m:oMath>
                </a14:m>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意味着粒子失去热碰撞机会，称为脱耦、退耦</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。中微子在 </a:t>
                </a: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1 MeV</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左右退耦。光子在温度</a:t>
                </a: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3000K</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左右退耦（注：</a:t>
                </a:r>
                <a:r>
                  <a:rPr lang="en-US" altLang="zh-CN" dirty="0" smtClean="0"/>
                  <a:t> 1eV = 11605K </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019907" y="1027906"/>
                <a:ext cx="10612315" cy="5261377"/>
              </a:xfrm>
              <a:prstGeom prst="rect">
                <a:avLst/>
              </a:prstGeom>
              <a:blipFill>
                <a:blip r:embed="rId3"/>
                <a:stretch>
                  <a:fillRect l="-574" r="-632" b="-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3712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华文宋体" panose="02010600040101010101" pitchFamily="2" charset="-122"/>
                <a:ea typeface="华文宋体" panose="02010600040101010101" pitchFamily="2" charset="-122"/>
              </a:rPr>
              <a:t>哈勃常数与宇宙能量组分</a:t>
            </a:r>
            <a:endParaRPr lang="zh-CN" altLang="en-US" b="1" dirty="0">
              <a:latin typeface="华文宋体" panose="02010600040101010101" pitchFamily="2" charset="-122"/>
              <a:ea typeface="华文宋体" panose="02010600040101010101" pitchFamily="2" charset="-122"/>
            </a:endParaRPr>
          </a:p>
        </p:txBody>
      </p:sp>
      <p:sp>
        <p:nvSpPr>
          <p:cNvPr id="3" name="内容占位符 2"/>
          <p:cNvSpPr>
            <a:spLocks noGrp="1"/>
          </p:cNvSpPr>
          <p:nvPr>
            <p:ph idx="1"/>
          </p:nvPr>
        </p:nvSpPr>
        <p:spPr>
          <a:xfrm>
            <a:off x="838199" y="1825624"/>
            <a:ext cx="11132127" cy="4630593"/>
          </a:xfrm>
        </p:spPr>
        <p:txBody>
          <a:bodyPr>
            <a:normAutofit/>
          </a:bodyPr>
          <a:lstStyle/>
          <a:p>
            <a:pPr>
              <a:lnSpc>
                <a:spcPct val="150000"/>
              </a:lnSpc>
            </a:pPr>
            <a:r>
              <a:rPr lang="zh-CN" altLang="en-US" dirty="0" smtClean="0">
                <a:latin typeface="华文宋体" panose="02010600040101010101" pitchFamily="2" charset="-122"/>
                <a:ea typeface="华文宋体" panose="02010600040101010101" pitchFamily="2" charset="-122"/>
              </a:rPr>
              <a:t>实际上，哈勃参数的大小与宇宙能量密度直接相关。这是广义相对论的直接结论（时空动力学由能量决定）。下</a:t>
            </a:r>
            <a:r>
              <a:rPr lang="zh-CN" altLang="en-US" dirty="0">
                <a:latin typeface="华文宋体" panose="02010600040101010101" pitchFamily="2" charset="-122"/>
                <a:ea typeface="华文宋体" panose="02010600040101010101" pitchFamily="2" charset="-122"/>
              </a:rPr>
              <a:t>章中我们将从</a:t>
            </a:r>
            <a:r>
              <a:rPr lang="zh-CN" altLang="en-US" dirty="0" smtClean="0">
                <a:latin typeface="华文宋体" panose="02010600040101010101" pitchFamily="2" charset="-122"/>
                <a:ea typeface="华文宋体" panose="02010600040101010101" pitchFamily="2" charset="-122"/>
              </a:rPr>
              <a:t>广义相对论推导出这一方程。</a:t>
            </a:r>
            <a:endParaRPr lang="en-US" altLang="zh-CN" dirty="0" smtClean="0">
              <a:latin typeface="华文宋体" panose="02010600040101010101" pitchFamily="2" charset="-122"/>
              <a:ea typeface="华文宋体" panose="02010600040101010101" pitchFamily="2" charset="-122"/>
            </a:endParaRPr>
          </a:p>
          <a:p>
            <a:pPr marL="0" indent="0">
              <a:lnSpc>
                <a:spcPct val="150000"/>
              </a:lnSpc>
              <a:buNone/>
            </a:pPr>
            <a:endParaRPr lang="en-US" altLang="zh-CN" u="sng" dirty="0">
              <a:latin typeface="华文宋体" panose="02010600040101010101" pitchFamily="2" charset="-122"/>
              <a:ea typeface="华文宋体" panose="02010600040101010101" pitchFamily="2" charset="-122"/>
            </a:endParaRPr>
          </a:p>
          <a:p>
            <a:pPr>
              <a:lnSpc>
                <a:spcPct val="150000"/>
              </a:lnSpc>
            </a:pPr>
            <a:endParaRPr lang="en-US" altLang="zh-CN" u="sng" dirty="0" smtClean="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stretch>
            <a:fillRect/>
          </a:stretch>
        </p:blipFill>
        <p:spPr>
          <a:xfrm>
            <a:off x="1670288" y="3962611"/>
            <a:ext cx="4531219" cy="987762"/>
          </a:xfrm>
          <a:prstGeom prst="rect">
            <a:avLst/>
          </a:prstGeom>
        </p:spPr>
      </p:pic>
      <p:pic>
        <p:nvPicPr>
          <p:cNvPr id="5" name="图片 4"/>
          <p:cNvPicPr>
            <a:picLocks noChangeAspect="1"/>
          </p:cNvPicPr>
          <p:nvPr/>
        </p:nvPicPr>
        <p:blipFill>
          <a:blip r:embed="rId3"/>
          <a:stretch>
            <a:fillRect/>
          </a:stretch>
        </p:blipFill>
        <p:spPr>
          <a:xfrm>
            <a:off x="2011715" y="5268472"/>
            <a:ext cx="1696549" cy="975154"/>
          </a:xfrm>
          <a:prstGeom prst="rect">
            <a:avLst/>
          </a:prstGeom>
        </p:spPr>
      </p:pic>
      <p:sp>
        <p:nvSpPr>
          <p:cNvPr id="6" name="矩形 5"/>
          <p:cNvSpPr/>
          <p:nvPr/>
        </p:nvSpPr>
        <p:spPr>
          <a:xfrm>
            <a:off x="4197894" y="5671010"/>
            <a:ext cx="7555273" cy="369332"/>
          </a:xfrm>
          <a:prstGeom prst="rect">
            <a:avLst/>
          </a:prstGeom>
        </p:spPr>
        <p:txBody>
          <a:bodyPr wrap="none">
            <a:spAutoFit/>
          </a:bodyPr>
          <a:lstStyle/>
          <a:p>
            <a:r>
              <a:rPr lang="zh-CN" altLang="en-US" b="1" dirty="0" smtClean="0"/>
              <a:t>宇宙“临界质量”</a:t>
            </a:r>
            <a:r>
              <a:rPr lang="en-US" altLang="zh-CN" b="1" dirty="0" smtClean="0"/>
              <a:t>, critical density</a:t>
            </a:r>
            <a:r>
              <a:rPr lang="zh-CN" altLang="en-US" b="1" dirty="0" smtClean="0"/>
              <a:t>。与时空曲率有关。下章中会详细介绍。</a:t>
            </a:r>
            <a:endParaRPr lang="zh-CN" altLang="en-US" b="1" dirty="0"/>
          </a:p>
        </p:txBody>
      </p:sp>
    </p:spTree>
    <p:extLst>
      <p:ext uri="{BB962C8B-B14F-4D97-AF65-F5344CB8AC3E}">
        <p14:creationId xmlns:p14="http://schemas.microsoft.com/office/powerpoint/2010/main" val="26194619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华文宋体" panose="02010600040101010101" pitchFamily="2" charset="-122"/>
                <a:ea typeface="华文宋体" panose="02010600040101010101" pitchFamily="2" charset="-122"/>
              </a:rPr>
              <a:t>一些重要的数字</a:t>
            </a:r>
            <a:r>
              <a:rPr lang="zh-CN" altLang="en-US" sz="3600" b="1" dirty="0" smtClean="0">
                <a:latin typeface="黑体" panose="02010609060101010101" pitchFamily="49" charset="-122"/>
                <a:ea typeface="黑体" panose="02010609060101010101" pitchFamily="49" charset="-122"/>
              </a:rPr>
              <a:t>（作业：请计算前两个数字）</a:t>
            </a:r>
            <a:endParaRPr lang="zh-CN" altLang="en-US"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838199" y="1825624"/>
            <a:ext cx="11132127" cy="4630593"/>
          </a:xfrm>
        </p:spPr>
        <p:txBody>
          <a:bodyPr>
            <a:normAutofit/>
          </a:bodyPr>
          <a:lstStyle/>
          <a:p>
            <a:pPr marL="0" indent="0">
              <a:lnSpc>
                <a:spcPct val="150000"/>
              </a:lnSpc>
              <a:buNone/>
            </a:pPr>
            <a:endParaRPr lang="en-US" altLang="zh-CN" dirty="0">
              <a:latin typeface="华文宋体" panose="02010600040101010101" pitchFamily="2" charset="-122"/>
              <a:ea typeface="华文宋体" panose="02010600040101010101" pitchFamily="2" charset="-122"/>
            </a:endParaRPr>
          </a:p>
          <a:p>
            <a:pPr>
              <a:lnSpc>
                <a:spcPct val="150000"/>
              </a:lnSpc>
            </a:pPr>
            <a:endParaRPr lang="en-US" altLang="zh-CN" dirty="0" smtClean="0">
              <a:latin typeface="华文宋体" panose="02010600040101010101" pitchFamily="2" charset="-122"/>
              <a:ea typeface="华文宋体" panose="02010600040101010101" pitchFamily="2" charset="-122"/>
            </a:endParaRPr>
          </a:p>
          <a:p>
            <a:pPr>
              <a:lnSpc>
                <a:spcPct val="150000"/>
              </a:lnSpc>
            </a:pPr>
            <a:endParaRPr lang="en-US" altLang="zh-CN" dirty="0">
              <a:latin typeface="华文宋体" panose="02010600040101010101" pitchFamily="2" charset="-122"/>
              <a:ea typeface="华文宋体" panose="02010600040101010101" pitchFamily="2" charset="-122"/>
            </a:endParaRPr>
          </a:p>
          <a:p>
            <a:pPr>
              <a:lnSpc>
                <a:spcPct val="150000"/>
              </a:lnSpc>
            </a:pPr>
            <a:endParaRPr lang="en-US" altLang="zh-CN" dirty="0" smtClean="0">
              <a:latin typeface="华文宋体" panose="02010600040101010101" pitchFamily="2" charset="-122"/>
              <a:ea typeface="华文宋体" panose="02010600040101010101" pitchFamily="2" charset="-122"/>
            </a:endParaRPr>
          </a:p>
          <a:p>
            <a:pPr marL="457200" lvl="1" indent="0">
              <a:lnSpc>
                <a:spcPct val="150000"/>
              </a:lnSpc>
              <a:buNone/>
            </a:pPr>
            <a:r>
              <a:rPr lang="en-US" altLang="zh-CN" b="1" dirty="0" smtClean="0">
                <a:latin typeface="华文宋体" panose="02010600040101010101" pitchFamily="2" charset="-122"/>
                <a:ea typeface="华文宋体" panose="02010600040101010101" pitchFamily="2" charset="-122"/>
              </a:rPr>
              <a:t>    </a:t>
            </a:r>
          </a:p>
          <a:p>
            <a:pPr>
              <a:lnSpc>
                <a:spcPct val="150000"/>
              </a:lnSpc>
            </a:pPr>
            <a:endParaRPr lang="en-US" altLang="zh-CN" dirty="0" smtClean="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265441" y="1750054"/>
            <a:ext cx="5874748" cy="1473522"/>
          </a:xfrm>
          <a:prstGeom prst="rect">
            <a:avLst/>
          </a:prstGeom>
        </p:spPr>
      </p:pic>
      <p:pic>
        <p:nvPicPr>
          <p:cNvPr id="7" name="图片 6"/>
          <p:cNvPicPr>
            <a:picLocks noChangeAspect="1"/>
          </p:cNvPicPr>
          <p:nvPr/>
        </p:nvPicPr>
        <p:blipFill>
          <a:blip r:embed="rId3"/>
          <a:stretch>
            <a:fillRect/>
          </a:stretch>
        </p:blipFill>
        <p:spPr>
          <a:xfrm>
            <a:off x="1482613" y="3672340"/>
            <a:ext cx="3408218" cy="678383"/>
          </a:xfrm>
          <a:prstGeom prst="rect">
            <a:avLst/>
          </a:prstGeom>
        </p:spPr>
      </p:pic>
      <p:pic>
        <p:nvPicPr>
          <p:cNvPr id="8" name="图片 7"/>
          <p:cNvPicPr>
            <a:picLocks noChangeAspect="1"/>
          </p:cNvPicPr>
          <p:nvPr/>
        </p:nvPicPr>
        <p:blipFill>
          <a:blip r:embed="rId4"/>
          <a:stretch>
            <a:fillRect/>
          </a:stretch>
        </p:blipFill>
        <p:spPr>
          <a:xfrm>
            <a:off x="1482613" y="5129265"/>
            <a:ext cx="4793671" cy="387066"/>
          </a:xfrm>
          <a:prstGeom prst="rect">
            <a:avLst/>
          </a:prstGeom>
        </p:spPr>
      </p:pic>
      <p:sp>
        <p:nvSpPr>
          <p:cNvPr id="4" name="矩形 3"/>
          <p:cNvSpPr/>
          <p:nvPr/>
        </p:nvSpPr>
        <p:spPr>
          <a:xfrm>
            <a:off x="2494655" y="4231743"/>
            <a:ext cx="4801314" cy="507831"/>
          </a:xfrm>
          <a:prstGeom prst="rect">
            <a:avLst/>
          </a:prstGeom>
        </p:spPr>
        <p:txBody>
          <a:bodyPr wrap="none">
            <a:spAutoFit/>
          </a:bodyPr>
          <a:lstStyle/>
          <a:p>
            <a:pPr>
              <a:lnSpc>
                <a:spcPct val="150000"/>
              </a:lnSpc>
            </a:pPr>
            <a:r>
              <a:rPr lang="zh-CN" altLang="en-US" dirty="0" smtClean="0">
                <a:latin typeface="华文宋体" panose="02010600040101010101" pitchFamily="2" charset="-122"/>
                <a:ea typeface="华文宋体" panose="02010600040101010101" pitchFamily="2" charset="-122"/>
                <a:cs typeface="Times New Roman" panose="02020603050405020304" pitchFamily="18" charset="0"/>
              </a:rPr>
              <a:t>（此密度相当于每立方米有四个质子的质量）</a:t>
            </a:r>
            <a:endParaRPr lang="en-US" altLang="zh-CN" dirty="0">
              <a:latin typeface="华文宋体" panose="02010600040101010101" pitchFamily="2" charset="-122"/>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314083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当前宇宙能量组分</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5715"/>
            <a:ext cx="5274389" cy="4746950"/>
          </a:xfrm>
          <a:prstGeom prst="rect">
            <a:avLst/>
          </a:prstGeom>
        </p:spPr>
      </p:pic>
      <p:pic>
        <p:nvPicPr>
          <p:cNvPr id="7" name="图片 6"/>
          <p:cNvPicPr>
            <a:picLocks noChangeAspect="1"/>
          </p:cNvPicPr>
          <p:nvPr/>
        </p:nvPicPr>
        <p:blipFill>
          <a:blip r:embed="rId4"/>
          <a:stretch>
            <a:fillRect/>
          </a:stretch>
        </p:blipFill>
        <p:spPr>
          <a:xfrm>
            <a:off x="5156137" y="2637195"/>
            <a:ext cx="6600395" cy="3336885"/>
          </a:xfrm>
          <a:prstGeom prst="rect">
            <a:avLst/>
          </a:prstGeom>
        </p:spPr>
      </p:pic>
      <p:sp>
        <p:nvSpPr>
          <p:cNvPr id="2" name="矩形 1"/>
          <p:cNvSpPr/>
          <p:nvPr/>
        </p:nvSpPr>
        <p:spPr>
          <a:xfrm>
            <a:off x="5401147" y="5974080"/>
            <a:ext cx="5038559" cy="553998"/>
          </a:xfrm>
          <a:prstGeom prst="rect">
            <a:avLst/>
          </a:prstGeom>
        </p:spPr>
        <p:txBody>
          <a:bodyPr wrap="none">
            <a:spAutoFit/>
          </a:bodyPr>
          <a:lstStyle/>
          <a:p>
            <a:pPr>
              <a:lnSpc>
                <a:spcPct val="150000"/>
              </a:lnSpc>
            </a:pPr>
            <a:r>
              <a:rPr lang="zh-CN" altLang="en-US" sz="2000" b="1" dirty="0" smtClean="0">
                <a:latin typeface="华文宋体" panose="02010600040101010101" pitchFamily="2" charset="-122"/>
                <a:ea typeface="华文宋体" panose="02010600040101010101" pitchFamily="2" charset="-122"/>
              </a:rPr>
              <a:t>辐射比重 </a:t>
            </a:r>
            <a:r>
              <a:rPr lang="en-US" altLang="zh-CN" sz="2000" b="1" dirty="0" smtClean="0">
                <a:latin typeface="华文宋体" panose="02010600040101010101" pitchFamily="2" charset="-122"/>
                <a:ea typeface="华文宋体" panose="02010600040101010101" pitchFamily="2" charset="-122"/>
              </a:rPr>
              <a:t>(</a:t>
            </a:r>
            <a:r>
              <a:rPr lang="en-US" altLang="zh-CN" sz="2000" b="1" dirty="0" err="1" smtClean="0">
                <a:latin typeface="华文宋体" panose="02010600040101010101" pitchFamily="2" charset="-122"/>
                <a:ea typeface="华文宋体" panose="02010600040101010101" pitchFamily="2" charset="-122"/>
              </a:rPr>
              <a:t>photon+massless</a:t>
            </a:r>
            <a:r>
              <a:rPr lang="en-US" altLang="zh-CN" sz="2000" b="1" dirty="0" smtClean="0">
                <a:latin typeface="华文宋体" panose="02010600040101010101" pitchFamily="2" charset="-122"/>
                <a:ea typeface="华文宋体" panose="02010600040101010101" pitchFamily="2" charset="-122"/>
              </a:rPr>
              <a:t> </a:t>
            </a:r>
            <a:r>
              <a:rPr lang="en-US" altLang="zh-CN" sz="2000" b="1" dirty="0" err="1" smtClean="0">
                <a:latin typeface="华文宋体" panose="02010600040101010101" pitchFamily="2" charset="-122"/>
                <a:ea typeface="华文宋体" panose="02010600040101010101" pitchFamily="2" charset="-122"/>
              </a:rPr>
              <a:t>neutrion</a:t>
            </a:r>
            <a:r>
              <a:rPr lang="en-US" altLang="zh-CN" sz="2000" b="1" dirty="0" smtClean="0">
                <a:latin typeface="华文宋体" panose="02010600040101010101" pitchFamily="2" charset="-122"/>
                <a:ea typeface="华文宋体" panose="02010600040101010101" pitchFamily="2" charset="-122"/>
              </a:rPr>
              <a:t>): ~0.0001</a:t>
            </a:r>
            <a:endParaRPr lang="en-US" altLang="zh-CN" sz="20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680072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u="sng" dirty="0" smtClean="0">
                <a:latin typeface="华文宋体" panose="02010600040101010101" pitchFamily="2" charset="-122"/>
                <a:ea typeface="华文宋体" panose="02010600040101010101" pitchFamily="2" charset="-122"/>
              </a:rPr>
              <a:t>当前</a:t>
            </a:r>
            <a:r>
              <a:rPr lang="zh-CN" altLang="en-US" b="1" dirty="0" smtClean="0">
                <a:latin typeface="华文宋体" panose="02010600040101010101" pitchFamily="2" charset="-122"/>
                <a:ea typeface="华文宋体" panose="02010600040101010101" pitchFamily="2" charset="-122"/>
              </a:rPr>
              <a:t>宇宙能量组分：辐射</a:t>
            </a:r>
            <a:endParaRPr lang="zh-CN" altLang="en-US" b="1"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6" name="矩形 5"/>
              <p:cNvSpPr/>
              <p:nvPr/>
            </p:nvSpPr>
            <p:spPr>
              <a:xfrm>
                <a:off x="1019907" y="1027906"/>
                <a:ext cx="10612315" cy="5637634"/>
              </a:xfrm>
              <a:prstGeom prst="rect">
                <a:avLst/>
              </a:prstGeom>
            </p:spPr>
            <p:txBody>
              <a:bodyPr wrap="square">
                <a:spAutoFit/>
              </a:bodyPr>
              <a:lstStyle/>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宇宙中众多天体产生的辐射，使得光子气体成为宇宙物质组分之一。天文学家估计出，</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gn="ctr">
                  <a:lnSpc>
                    <a:spcPct val="150000"/>
                  </a:lnSpc>
                </a:pP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gn="ctr">
                  <a:lnSpc>
                    <a:spcPct val="150000"/>
                  </a:lnSpc>
                </a:pPr>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恒星可见光密度：</a:t>
                </a:r>
                <a14:m>
                  <m:oMath xmlns:m="http://schemas.openxmlformats.org/officeDocument/2006/math">
                    <m:sSup>
                      <m:sSupPr>
                        <m:ctrlPr>
                          <a:rPr lang="en-US" altLang="zh-CN" sz="2000" i="1" smtClean="0">
                            <a:latin typeface="Cambria Math" panose="02040503050406030204" pitchFamily="18" charset="0"/>
                            <a:ea typeface="华文宋体" panose="0201060004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10</m:t>
                        </m:r>
                      </m:e>
                      <m:sup>
                        <m:r>
                          <a:rPr lang="en-US" altLang="zh-CN" sz="2000" i="1">
                            <a:latin typeface="Cambria Math" panose="02040503050406030204" pitchFamily="18" charset="0"/>
                            <a:ea typeface="华文宋体" panose="02010600040101010101" pitchFamily="2" charset="-122"/>
                            <a:cs typeface="Times New Roman" panose="02020603050405020304" pitchFamily="18" charset="0"/>
                          </a:rPr>
                          <m:t>−</m:t>
                        </m:r>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35</m:t>
                        </m:r>
                      </m:sup>
                    </m:sSup>
                    <m:r>
                      <m:rPr>
                        <m:sty m:val="p"/>
                      </m:rPr>
                      <a:rPr lang="en-US" altLang="zh-CN" sz="2000" b="0" i="0" smtClean="0">
                        <a:latin typeface="Cambria Math" panose="02040503050406030204" pitchFamily="18" charset="0"/>
                        <a:ea typeface="华文宋体" panose="02010600040101010101" pitchFamily="2" charset="-122"/>
                        <a:cs typeface="Times New Roman" panose="02020603050405020304" pitchFamily="18" charset="0"/>
                      </a:rPr>
                      <m:t>g</m:t>
                    </m:r>
                    <m:r>
                      <a:rPr lang="en-US" altLang="zh-CN" sz="2000" b="0" i="0" smtClean="0">
                        <a:latin typeface="Cambria Math" panose="02040503050406030204" pitchFamily="18" charset="0"/>
                        <a:ea typeface="华文宋体" panose="02010600040101010101" pitchFamily="2" charset="-122"/>
                        <a:cs typeface="Times New Roman" panose="02020603050405020304" pitchFamily="18" charset="0"/>
                      </a:rPr>
                      <m:t>/</m:t>
                    </m:r>
                    <m:sSup>
                      <m:sSupPr>
                        <m:ctrlP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ctrlPr>
                      </m:sSupPr>
                      <m:e>
                        <m:r>
                          <m:rPr>
                            <m:sty m:val="p"/>
                          </m:rPr>
                          <a:rPr lang="en-US" altLang="zh-CN" sz="2000" b="0" i="0" smtClean="0">
                            <a:latin typeface="Cambria Math" panose="02040503050406030204" pitchFamily="18" charset="0"/>
                            <a:ea typeface="华文宋体" panose="02010600040101010101" pitchFamily="2" charset="-122"/>
                            <a:cs typeface="Times New Roman" panose="02020603050405020304" pitchFamily="18" charset="0"/>
                          </a:rPr>
                          <m:t>cm</m:t>
                        </m:r>
                      </m:e>
                      <m:sup>
                        <m:r>
                          <a:rPr lang="en-US" altLang="zh-CN" sz="2000" b="0" i="0" smtClean="0">
                            <a:latin typeface="Cambria Math" panose="02040503050406030204" pitchFamily="18" charset="0"/>
                            <a:ea typeface="华文宋体" panose="02010600040101010101" pitchFamily="2" charset="-122"/>
                            <a:cs typeface="Times New Roman" panose="02020603050405020304" pitchFamily="18" charset="0"/>
                          </a:rPr>
                          <m:t>3</m:t>
                        </m:r>
                      </m:sup>
                    </m:sSup>
                  </m:oMath>
                </a14:m>
                <a:endParaRPr lang="en-US" altLang="zh-CN" sz="2000" dirty="0" smtClean="0">
                  <a:latin typeface="黑体" panose="02010609060101010101" pitchFamily="49" charset="-122"/>
                  <a:ea typeface="黑体" panose="02010609060101010101" pitchFamily="49" charset="-122"/>
                  <a:cs typeface="Times New Roman" panose="02020603050405020304" pitchFamily="18" charset="0"/>
                </a:endParaRPr>
              </a:p>
              <a:p>
                <a:pPr algn="ctr">
                  <a:lnSpc>
                    <a:spcPct val="150000"/>
                  </a:lnSpc>
                </a:pPr>
                <a:r>
                  <a:rPr lang="en-US" altLang="zh-CN" sz="2000" dirty="0" smtClean="0">
                    <a:latin typeface="黑体" panose="02010609060101010101" pitchFamily="49" charset="-122"/>
                    <a:ea typeface="黑体" panose="02010609060101010101" pitchFamily="49" charset="-122"/>
                    <a:cs typeface="Times New Roman" panose="02020603050405020304" pitchFamily="18" charset="0"/>
                  </a:rPr>
                  <a:t>X</a:t>
                </a:r>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射线密度</a:t>
                </a:r>
                <a:r>
                  <a:rPr lang="zh-CN" altLang="en-US" sz="2000" dirty="0">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sSup>
                      <m:sSupPr>
                        <m:ctrlPr>
                          <a:rPr lang="en-US" altLang="zh-CN" sz="2000" i="1">
                            <a:latin typeface="Cambria Math" panose="02040503050406030204" pitchFamily="18" charset="0"/>
                            <a:ea typeface="华文宋体" panose="02010600040101010101" pitchFamily="2" charset="-122"/>
                            <a:cs typeface="Times New Roman" panose="02020603050405020304" pitchFamily="18" charset="0"/>
                          </a:rPr>
                        </m:ctrlPr>
                      </m:sSupPr>
                      <m:e>
                        <m:r>
                          <a:rPr lang="en-US" altLang="zh-CN" sz="2000" i="1">
                            <a:latin typeface="Cambria Math" panose="02040503050406030204" pitchFamily="18" charset="0"/>
                            <a:ea typeface="华文宋体" panose="02010600040101010101" pitchFamily="2" charset="-122"/>
                            <a:cs typeface="Times New Roman" panose="02020603050405020304" pitchFamily="18" charset="0"/>
                          </a:rPr>
                          <m:t>10</m:t>
                        </m:r>
                      </m:e>
                      <m:sup>
                        <m:r>
                          <a:rPr lang="en-US" altLang="zh-CN" sz="2000" i="1">
                            <a:latin typeface="Cambria Math" panose="02040503050406030204" pitchFamily="18" charset="0"/>
                            <a:ea typeface="华文宋体" panose="02010600040101010101" pitchFamily="2" charset="-122"/>
                            <a:cs typeface="Times New Roman" panose="02020603050405020304" pitchFamily="18" charset="0"/>
                          </a:rPr>
                          <m:t>−3</m:t>
                        </m:r>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7</m:t>
                        </m:r>
                      </m:sup>
                    </m:sSup>
                    <m:r>
                      <m:rPr>
                        <m:sty m:val="p"/>
                      </m:rPr>
                      <a:rPr lang="en-US" altLang="zh-CN" sz="2000">
                        <a:latin typeface="Cambria Math" panose="02040503050406030204" pitchFamily="18" charset="0"/>
                        <a:ea typeface="华文宋体" panose="02010600040101010101" pitchFamily="2" charset="-122"/>
                        <a:cs typeface="Times New Roman" panose="02020603050405020304" pitchFamily="18" charset="0"/>
                      </a:rPr>
                      <m:t>g</m:t>
                    </m:r>
                    <m:r>
                      <a:rPr lang="en-US" altLang="zh-CN" sz="2000">
                        <a:latin typeface="Cambria Math" panose="02040503050406030204" pitchFamily="18" charset="0"/>
                        <a:ea typeface="华文宋体" panose="02010600040101010101" pitchFamily="2" charset="-122"/>
                        <a:cs typeface="Times New Roman" panose="02020603050405020304" pitchFamily="18" charset="0"/>
                      </a:rPr>
                      <m:t>/</m:t>
                    </m:r>
                    <m:sSup>
                      <m:sSupPr>
                        <m:ctrlPr>
                          <a:rPr lang="en-US" altLang="zh-CN" sz="2000" i="1">
                            <a:latin typeface="Cambria Math" panose="02040503050406030204" pitchFamily="18" charset="0"/>
                            <a:ea typeface="华文宋体" panose="02010600040101010101" pitchFamily="2" charset="-122"/>
                            <a:cs typeface="Times New Roman" panose="02020603050405020304" pitchFamily="18" charset="0"/>
                          </a:rPr>
                        </m:ctrlPr>
                      </m:sSupPr>
                      <m:e>
                        <m:r>
                          <m:rPr>
                            <m:sty m:val="p"/>
                          </m:rPr>
                          <a:rPr lang="en-US" altLang="zh-CN" sz="2000">
                            <a:latin typeface="Cambria Math" panose="02040503050406030204" pitchFamily="18" charset="0"/>
                            <a:ea typeface="华文宋体" panose="02010600040101010101" pitchFamily="2" charset="-122"/>
                            <a:cs typeface="Times New Roman" panose="02020603050405020304" pitchFamily="18" charset="0"/>
                          </a:rPr>
                          <m:t>cm</m:t>
                        </m:r>
                      </m:e>
                      <m:sup>
                        <m:r>
                          <a:rPr lang="en-US" altLang="zh-CN" sz="2000">
                            <a:latin typeface="Cambria Math" panose="02040503050406030204" pitchFamily="18" charset="0"/>
                            <a:ea typeface="华文宋体" panose="02010600040101010101" pitchFamily="2" charset="-122"/>
                            <a:cs typeface="Times New Roman" panose="02020603050405020304" pitchFamily="18" charset="0"/>
                          </a:rPr>
                          <m:t>3</m:t>
                        </m:r>
                      </m:sup>
                    </m:sSup>
                  </m:oMath>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algn="ctr">
                  <a:lnSpc>
                    <a:spcPct val="150000"/>
                  </a:lnSpc>
                </a:pPr>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射电波密度：</a:t>
                </a:r>
                <a14:m>
                  <m:oMath xmlns:m="http://schemas.openxmlformats.org/officeDocument/2006/math">
                    <m:sSup>
                      <m:sSupPr>
                        <m:ctrlPr>
                          <a:rPr lang="en-US" altLang="zh-CN" sz="2000" i="1">
                            <a:latin typeface="Cambria Math" panose="02040503050406030204" pitchFamily="18" charset="0"/>
                            <a:ea typeface="华文宋体" panose="02010600040101010101" pitchFamily="2" charset="-122"/>
                            <a:cs typeface="Times New Roman" panose="02020603050405020304" pitchFamily="18" charset="0"/>
                          </a:rPr>
                        </m:ctrlPr>
                      </m:sSupPr>
                      <m:e>
                        <m:r>
                          <a:rPr lang="en-US" altLang="zh-CN" sz="2000" i="1">
                            <a:latin typeface="Cambria Math" panose="02040503050406030204" pitchFamily="18" charset="0"/>
                            <a:ea typeface="华文宋体" panose="02010600040101010101" pitchFamily="2" charset="-122"/>
                            <a:cs typeface="Times New Roman" panose="02020603050405020304" pitchFamily="18" charset="0"/>
                          </a:rPr>
                          <m:t>10</m:t>
                        </m:r>
                      </m:e>
                      <m:sup>
                        <m:r>
                          <a:rPr lang="en-US" altLang="zh-CN" sz="2000" i="1">
                            <a:latin typeface="Cambria Math" panose="02040503050406030204" pitchFamily="18" charset="0"/>
                            <a:ea typeface="华文宋体" panose="02010600040101010101" pitchFamily="2" charset="-122"/>
                            <a:cs typeface="Times New Roman" panose="02020603050405020304" pitchFamily="18" charset="0"/>
                          </a:rPr>
                          <m:t>−</m:t>
                        </m:r>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40</m:t>
                        </m:r>
                      </m:sup>
                    </m:sSup>
                    <m:r>
                      <m:rPr>
                        <m:sty m:val="p"/>
                      </m:rPr>
                      <a:rPr lang="en-US" altLang="zh-CN" sz="2000">
                        <a:latin typeface="Cambria Math" panose="02040503050406030204" pitchFamily="18" charset="0"/>
                        <a:ea typeface="华文宋体" panose="02010600040101010101" pitchFamily="2" charset="-122"/>
                        <a:cs typeface="Times New Roman" panose="02020603050405020304" pitchFamily="18" charset="0"/>
                      </a:rPr>
                      <m:t>g</m:t>
                    </m:r>
                    <m:r>
                      <a:rPr lang="en-US" altLang="zh-CN" sz="2000">
                        <a:latin typeface="Cambria Math" panose="02040503050406030204" pitchFamily="18" charset="0"/>
                        <a:ea typeface="华文宋体" panose="02010600040101010101" pitchFamily="2" charset="-122"/>
                        <a:cs typeface="Times New Roman" panose="02020603050405020304" pitchFamily="18" charset="0"/>
                      </a:rPr>
                      <m:t>/</m:t>
                    </m:r>
                    <m:sSup>
                      <m:sSupPr>
                        <m:ctrlPr>
                          <a:rPr lang="en-US" altLang="zh-CN" sz="2000" i="1">
                            <a:latin typeface="Cambria Math" panose="02040503050406030204" pitchFamily="18" charset="0"/>
                            <a:ea typeface="华文宋体" panose="02010600040101010101" pitchFamily="2" charset="-122"/>
                            <a:cs typeface="Times New Roman" panose="02020603050405020304" pitchFamily="18" charset="0"/>
                          </a:rPr>
                        </m:ctrlPr>
                      </m:sSupPr>
                      <m:e>
                        <m:r>
                          <m:rPr>
                            <m:sty m:val="p"/>
                          </m:rPr>
                          <a:rPr lang="en-US" altLang="zh-CN" sz="2000">
                            <a:latin typeface="Cambria Math" panose="02040503050406030204" pitchFamily="18" charset="0"/>
                            <a:ea typeface="华文宋体" panose="02010600040101010101" pitchFamily="2" charset="-122"/>
                            <a:cs typeface="Times New Roman" panose="02020603050405020304" pitchFamily="18" charset="0"/>
                          </a:rPr>
                          <m:t>cm</m:t>
                        </m:r>
                      </m:e>
                      <m:sup>
                        <m:r>
                          <a:rPr lang="en-US" altLang="zh-CN" sz="2000">
                            <a:latin typeface="Cambria Math" panose="02040503050406030204" pitchFamily="18" charset="0"/>
                            <a:ea typeface="华文宋体" panose="02010600040101010101" pitchFamily="2" charset="-122"/>
                            <a:cs typeface="Times New Roman" panose="02020603050405020304" pitchFamily="18" charset="0"/>
                          </a:rPr>
                          <m:t>3</m:t>
                        </m:r>
                      </m:sup>
                    </m:sSup>
                  </m:oMath>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宇宙中最主要的辐射成分为宇宙微波背景辐射，全宇宙温度为 </a:t>
                </a: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2.73K</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黑体谱。其能量密度为</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gn="ctr">
                  <a:lnSpc>
                    <a:spcPct val="150000"/>
                  </a:lnSpc>
                </a:pP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gn="ctr">
                  <a:lnSpc>
                    <a:spcPct val="150000"/>
                  </a:lnSpc>
                </a:pPr>
                <a:r>
                  <a:rPr lang="en-US" altLang="zh-CN" sz="2000" dirty="0" smtClean="0">
                    <a:latin typeface="黑体" panose="02010609060101010101" pitchFamily="49" charset="-122"/>
                    <a:ea typeface="黑体" panose="02010609060101010101" pitchFamily="49" charset="-122"/>
                    <a:cs typeface="Times New Roman" panose="02020603050405020304" pitchFamily="18" charset="0"/>
                  </a:rPr>
                  <a:t>CMB</a:t>
                </a:r>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密度：</a:t>
                </a:r>
                <a14:m>
                  <m:oMath xmlns:m="http://schemas.openxmlformats.org/officeDocument/2006/math">
                    <m:sSup>
                      <m:sSupPr>
                        <m:ctrlPr>
                          <a:rPr lang="en-US" altLang="zh-CN" sz="2000" i="1">
                            <a:latin typeface="Cambria Math" panose="02040503050406030204" pitchFamily="18" charset="0"/>
                            <a:ea typeface="华文宋体" panose="0201060004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4.66</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华文宋体" panose="02010600040101010101" pitchFamily="2" charset="-122"/>
                            <a:cs typeface="Times New Roman" panose="02020603050405020304" pitchFamily="18" charset="0"/>
                          </a:rPr>
                          <m:t>10</m:t>
                        </m:r>
                      </m:e>
                      <m:sup>
                        <m:r>
                          <a:rPr lang="en-US" altLang="zh-CN" sz="2000" i="1">
                            <a:latin typeface="Cambria Math" panose="02040503050406030204" pitchFamily="18" charset="0"/>
                            <a:ea typeface="华文宋体" panose="02010600040101010101" pitchFamily="2" charset="-122"/>
                            <a:cs typeface="Times New Roman" panose="02020603050405020304" pitchFamily="18" charset="0"/>
                          </a:rPr>
                          <m:t>−</m:t>
                        </m:r>
                        <m:r>
                          <a:rPr lang="en-US" altLang="zh-CN" sz="2000" b="0" i="1" smtClean="0">
                            <a:latin typeface="Cambria Math" panose="02040503050406030204" pitchFamily="18" charset="0"/>
                            <a:ea typeface="华文宋体" panose="02010600040101010101" pitchFamily="2" charset="-122"/>
                            <a:cs typeface="Times New Roman" panose="02020603050405020304" pitchFamily="18" charset="0"/>
                          </a:rPr>
                          <m:t>34</m:t>
                        </m:r>
                      </m:sup>
                    </m:sSup>
                    <m:r>
                      <m:rPr>
                        <m:sty m:val="p"/>
                      </m:rPr>
                      <a:rPr lang="en-US" altLang="zh-CN" sz="2000">
                        <a:latin typeface="Cambria Math" panose="02040503050406030204" pitchFamily="18" charset="0"/>
                        <a:ea typeface="华文宋体" panose="02010600040101010101" pitchFamily="2" charset="-122"/>
                        <a:cs typeface="Times New Roman" panose="02020603050405020304" pitchFamily="18" charset="0"/>
                      </a:rPr>
                      <m:t>g</m:t>
                    </m:r>
                    <m:r>
                      <a:rPr lang="en-US" altLang="zh-CN" sz="2000">
                        <a:latin typeface="Cambria Math" panose="02040503050406030204" pitchFamily="18" charset="0"/>
                        <a:ea typeface="华文宋体" panose="02010600040101010101" pitchFamily="2" charset="-122"/>
                        <a:cs typeface="Times New Roman" panose="02020603050405020304" pitchFamily="18" charset="0"/>
                      </a:rPr>
                      <m:t>/</m:t>
                    </m:r>
                    <m:sSup>
                      <m:sSupPr>
                        <m:ctrlPr>
                          <a:rPr lang="en-US" altLang="zh-CN" sz="2000" i="1">
                            <a:latin typeface="Cambria Math" panose="02040503050406030204" pitchFamily="18" charset="0"/>
                            <a:ea typeface="华文宋体" panose="02010600040101010101" pitchFamily="2" charset="-122"/>
                            <a:cs typeface="Times New Roman" panose="02020603050405020304" pitchFamily="18" charset="0"/>
                          </a:rPr>
                        </m:ctrlPr>
                      </m:sSupPr>
                      <m:e>
                        <m:r>
                          <m:rPr>
                            <m:sty m:val="p"/>
                          </m:rPr>
                          <a:rPr lang="en-US" altLang="zh-CN" sz="2000">
                            <a:latin typeface="Cambria Math" panose="02040503050406030204" pitchFamily="18" charset="0"/>
                            <a:ea typeface="华文宋体" panose="02010600040101010101" pitchFamily="2" charset="-122"/>
                            <a:cs typeface="Times New Roman" panose="02020603050405020304" pitchFamily="18" charset="0"/>
                          </a:rPr>
                          <m:t>cm</m:t>
                        </m:r>
                      </m:e>
                      <m:sup>
                        <m:r>
                          <a:rPr lang="en-US" altLang="zh-CN" sz="2000">
                            <a:latin typeface="Cambria Math" panose="02040503050406030204" pitchFamily="18" charset="0"/>
                            <a:ea typeface="华文宋体" panose="02010600040101010101" pitchFamily="2" charset="-122"/>
                            <a:cs typeface="Times New Roman" panose="02020603050405020304" pitchFamily="18" charset="0"/>
                          </a:rPr>
                          <m:t>3</m:t>
                        </m:r>
                      </m:sup>
                    </m:sSup>
                  </m:oMath>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CMB </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比其他所有光辐射总能量大几十倍。但相比宇宙总能量，</a:t>
                </a: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CMB</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仅占万分之一。</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smtClean="0">
                    <a:latin typeface="华文宋体" panose="02010600040101010101" pitchFamily="2" charset="-122"/>
                    <a:ea typeface="华文宋体" panose="02010600040101010101" pitchFamily="2" charset="-122"/>
                    <a:cs typeface="Times New Roman" panose="02020603050405020304" pitchFamily="18" charset="0"/>
                  </a:rPr>
                  <a:t>辐射中还有一部分中微子成分，密度小于光辐射。我们稍后介绍。</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019907" y="1027906"/>
                <a:ext cx="10612315" cy="5637634"/>
              </a:xfrm>
              <a:prstGeom prst="rect">
                <a:avLst/>
              </a:prstGeom>
              <a:blipFill>
                <a:blip r:embed="rId3"/>
                <a:stretch>
                  <a:fillRect l="-574" b="-3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355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u="sng" dirty="0" smtClean="0">
                <a:latin typeface="华文宋体" panose="02010600040101010101" pitchFamily="2" charset="-122"/>
                <a:ea typeface="华文宋体" panose="02010600040101010101" pitchFamily="2" charset="-122"/>
              </a:rPr>
              <a:t>当前</a:t>
            </a:r>
            <a:r>
              <a:rPr lang="zh-CN" altLang="en-US" b="1" dirty="0" smtClean="0">
                <a:latin typeface="华文宋体" panose="02010600040101010101" pitchFamily="2" charset="-122"/>
                <a:ea typeface="华文宋体" panose="02010600040101010101" pitchFamily="2" charset="-122"/>
              </a:rPr>
              <a:t>宇宙能量组分：重子物质</a:t>
            </a:r>
            <a:endParaRPr lang="zh-CN" altLang="en-US" b="1" dirty="0">
              <a:latin typeface="华文宋体" panose="02010600040101010101" pitchFamily="2" charset="-122"/>
              <a:ea typeface="华文宋体" panose="02010600040101010101" pitchFamily="2" charset="-122"/>
            </a:endParaRPr>
          </a:p>
        </p:txBody>
      </p:sp>
      <p:sp>
        <p:nvSpPr>
          <p:cNvPr id="6" name="矩形 5"/>
          <p:cNvSpPr/>
          <p:nvPr/>
        </p:nvSpPr>
        <p:spPr>
          <a:xfrm>
            <a:off x="1019907" y="1027906"/>
            <a:ext cx="10612315" cy="5632311"/>
          </a:xfrm>
          <a:prstGeom prst="rect">
            <a:avLst/>
          </a:prstGeom>
        </p:spPr>
        <p:txBody>
          <a:bodyPr wrap="square">
            <a:spAutoFit/>
          </a:bodyPr>
          <a:lstStyle/>
          <a:p>
            <a:pPr>
              <a:lnSpc>
                <a:spcPct val="150000"/>
              </a:lnSpc>
            </a:pP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注意：</a:t>
            </a:r>
            <a:r>
              <a:rPr lang="zh-CN" altLang="en-US"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宇宙学上的重子物质 </a:t>
            </a:r>
            <a:r>
              <a:rPr lang="en-US" altLang="zh-CN"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(baryons</a:t>
            </a:r>
            <a:r>
              <a:rPr lang="zh-CN" altLang="en-US"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baryonic matter</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一般泛指</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非相对论性物质中除暗物质之外的一切</a:t>
            </a:r>
            <a:r>
              <a:rPr lang="zh-CN" altLang="en-US"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成分，包括了粒子物理的 重子</a:t>
            </a:r>
            <a:r>
              <a:rPr lang="en-US" altLang="zh-CN"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轻子（如电子、</a:t>
            </a:r>
            <a:r>
              <a:rPr lang="en-US" altLang="zh-CN"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massive </a:t>
            </a:r>
            <a:r>
              <a:rPr lang="zh-CN" altLang="en-US"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中微子）。</a:t>
            </a:r>
            <a:endParaRPr lang="en-US" altLang="zh-CN"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endPar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400" dirty="0" smtClean="0">
                <a:latin typeface="华文宋体" panose="02010600040101010101" pitchFamily="2" charset="-122"/>
                <a:ea typeface="华文宋体" panose="02010600040101010101" pitchFamily="2" charset="-122"/>
                <a:cs typeface="Times New Roman" panose="02020603050405020304" pitchFamily="18" charset="0"/>
              </a:rPr>
              <a:t>重子物质在宇宙中仅占 </a:t>
            </a:r>
            <a:r>
              <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rPr>
              <a:t>4%</a:t>
            </a:r>
            <a:r>
              <a:rPr lang="zh-CN" altLang="en-US" sz="2400" dirty="0" smtClean="0">
                <a:latin typeface="华文宋体" panose="02010600040101010101" pitchFamily="2" charset="-122"/>
                <a:ea typeface="华文宋体" panose="02010600040101010101" pitchFamily="2" charset="-122"/>
                <a:cs typeface="Times New Roman" panose="02020603050405020304" pitchFamily="18" charset="0"/>
              </a:rPr>
              <a:t>左右。这里面</a:t>
            </a:r>
            <a:r>
              <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rPr>
              <a:t>3.6%</a:t>
            </a:r>
            <a:r>
              <a:rPr lang="zh-CN" altLang="en-US" sz="2400" dirty="0" smtClean="0">
                <a:latin typeface="华文宋体" panose="02010600040101010101" pitchFamily="2" charset="-122"/>
                <a:ea typeface="华文宋体" panose="02010600040101010101" pitchFamily="2" charset="-122"/>
                <a:cs typeface="Times New Roman" panose="02020603050405020304" pitchFamily="18" charset="0"/>
              </a:rPr>
              <a:t>以气体的形式存在于星系中，发光的恒星仅占</a:t>
            </a:r>
            <a:r>
              <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rPr>
              <a:t>0.4%</a:t>
            </a:r>
            <a:r>
              <a:rPr lang="zh-CN" altLang="en-US" sz="2400" dirty="0" smtClean="0">
                <a:latin typeface="华文宋体" panose="02010600040101010101" pitchFamily="2" charset="-122"/>
                <a:ea typeface="华文宋体" panose="02010600040101010101" pitchFamily="2" charset="-122"/>
                <a:cs typeface="Times New Roman" panose="02020603050405020304" pitchFamily="18" charset="0"/>
              </a:rPr>
              <a:t>。最早对重子物质作出精确测量的是 </a:t>
            </a:r>
            <a:r>
              <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rPr>
              <a:t>2000</a:t>
            </a:r>
            <a:r>
              <a:rPr lang="zh-CN" altLang="en-US" sz="2400" dirty="0" smtClean="0">
                <a:latin typeface="华文宋体" panose="02010600040101010101" pitchFamily="2" charset="-122"/>
                <a:ea typeface="华文宋体" panose="02010600040101010101" pitchFamily="2" charset="-122"/>
                <a:cs typeface="Times New Roman" panose="02020603050405020304" pitchFamily="18" charset="0"/>
              </a:rPr>
              <a:t>年</a:t>
            </a:r>
            <a:r>
              <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rPr>
              <a:t>Boomerang </a:t>
            </a:r>
            <a:r>
              <a:rPr lang="zh-CN" altLang="en-US" sz="2400" dirty="0" smtClean="0">
                <a:latin typeface="华文宋体" panose="02010600040101010101" pitchFamily="2" charset="-122"/>
                <a:ea typeface="华文宋体" panose="02010600040101010101" pitchFamily="2" charset="-122"/>
                <a:cs typeface="Times New Roman" panose="02020603050405020304" pitchFamily="18" charset="0"/>
              </a:rPr>
              <a:t>和 </a:t>
            </a:r>
            <a:r>
              <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rPr>
              <a:t>Maxima </a:t>
            </a:r>
            <a:r>
              <a:rPr lang="zh-CN" altLang="en-US" sz="2400" dirty="0" smtClean="0">
                <a:latin typeface="华文宋体" panose="02010600040101010101" pitchFamily="2" charset="-122"/>
                <a:ea typeface="华文宋体" panose="02010600040101010101" pitchFamily="2" charset="-122"/>
                <a:cs typeface="Times New Roman" panose="02020603050405020304" pitchFamily="18" charset="0"/>
              </a:rPr>
              <a:t>实验。我们将在 </a:t>
            </a:r>
            <a:r>
              <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rPr>
              <a:t>CMB </a:t>
            </a:r>
            <a:r>
              <a:rPr lang="zh-CN" altLang="en-US" sz="2400" dirty="0" smtClean="0">
                <a:latin typeface="华文宋体" panose="02010600040101010101" pitchFamily="2" charset="-122"/>
                <a:ea typeface="华文宋体" panose="02010600040101010101" pitchFamily="2" charset="-122"/>
                <a:cs typeface="Times New Roman" panose="02020603050405020304" pitchFamily="18" charset="0"/>
              </a:rPr>
              <a:t>一章中介绍。</a:t>
            </a:r>
            <a:endPar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sz="24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400" dirty="0">
                <a:latin typeface="华文宋体" panose="02010600040101010101" pitchFamily="2" charset="-122"/>
                <a:ea typeface="华文宋体" panose="02010600040101010101" pitchFamily="2" charset="-122"/>
                <a:cs typeface="Times New Roman" panose="02020603050405020304" pitchFamily="18" charset="0"/>
              </a:rPr>
              <a:t>重子物质中，氢占</a:t>
            </a:r>
            <a:r>
              <a:rPr lang="en-US" altLang="zh-CN" sz="2400" dirty="0">
                <a:latin typeface="华文宋体" panose="02010600040101010101" pitchFamily="2" charset="-122"/>
                <a:ea typeface="华文宋体" panose="02010600040101010101" pitchFamily="2" charset="-122"/>
                <a:cs typeface="Times New Roman" panose="02020603050405020304" pitchFamily="18" charset="0"/>
              </a:rPr>
              <a:t>70%</a:t>
            </a:r>
            <a:r>
              <a:rPr lang="zh-CN" altLang="en-US" sz="2400" dirty="0">
                <a:latin typeface="华文宋体" panose="02010600040101010101" pitchFamily="2" charset="-122"/>
                <a:ea typeface="华文宋体" panose="02010600040101010101" pitchFamily="2" charset="-122"/>
                <a:cs typeface="Times New Roman" panose="02020603050405020304" pitchFamily="18" charset="0"/>
              </a:rPr>
              <a:t>以上，氦占</a:t>
            </a:r>
            <a:r>
              <a:rPr lang="en-US" altLang="zh-CN" sz="2400" dirty="0">
                <a:latin typeface="华文宋体" panose="02010600040101010101" pitchFamily="2" charset="-122"/>
                <a:ea typeface="华文宋体" panose="02010600040101010101" pitchFamily="2" charset="-122"/>
                <a:cs typeface="Times New Roman" panose="02020603050405020304" pitchFamily="18" charset="0"/>
              </a:rPr>
              <a:t>25%</a:t>
            </a:r>
            <a:r>
              <a:rPr lang="zh-CN" altLang="en-US" sz="2400" dirty="0">
                <a:latin typeface="华文宋体" panose="02010600040101010101" pitchFamily="2" charset="-122"/>
                <a:ea typeface="华文宋体" panose="02010600040101010101" pitchFamily="2" charset="-122"/>
                <a:cs typeface="Times New Roman" panose="02020603050405020304" pitchFamily="18" charset="0"/>
              </a:rPr>
              <a:t>，其他元素丰度（质量比）不到</a:t>
            </a:r>
            <a:r>
              <a:rPr lang="en-US" altLang="zh-CN" sz="2400" dirty="0">
                <a:latin typeface="华文宋体" panose="02010600040101010101" pitchFamily="2" charset="-122"/>
                <a:ea typeface="华文宋体" panose="02010600040101010101" pitchFamily="2" charset="-122"/>
                <a:cs typeface="Times New Roman" panose="02020603050405020304" pitchFamily="18" charset="0"/>
              </a:rPr>
              <a:t>5%</a:t>
            </a:r>
            <a:r>
              <a:rPr lang="zh-CN" altLang="en-US" sz="2400" dirty="0">
                <a:latin typeface="华文宋体" panose="02010600040101010101" pitchFamily="2" charset="-122"/>
                <a:ea typeface="华文宋体" panose="02010600040101010101" pitchFamily="2" charset="-122"/>
                <a:cs typeface="Times New Roman" panose="02020603050405020304" pitchFamily="18" charset="0"/>
              </a:rPr>
              <a:t>。稍后</a:t>
            </a:r>
            <a:r>
              <a:rPr lang="zh-CN" altLang="en-US" sz="2400" dirty="0" smtClean="0">
                <a:latin typeface="华文宋体" panose="02010600040101010101" pitchFamily="2" charset="-122"/>
                <a:ea typeface="华文宋体" panose="02010600040101010101" pitchFamily="2" charset="-122"/>
                <a:cs typeface="Times New Roman" panose="02020603050405020304" pitchFamily="18" charset="0"/>
              </a:rPr>
              <a:t>我们在核合成中加以介绍。</a:t>
            </a:r>
            <a:endParaRPr lang="en-US" altLang="zh-CN" sz="2400" dirty="0">
              <a:latin typeface="华文宋体" panose="02010600040101010101" pitchFamily="2" charset="-122"/>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239463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u="sng" dirty="0" smtClean="0">
                <a:latin typeface="华文宋体" panose="02010600040101010101" pitchFamily="2" charset="-122"/>
                <a:ea typeface="华文宋体" panose="02010600040101010101" pitchFamily="2" charset="-122"/>
              </a:rPr>
              <a:t>当前</a:t>
            </a:r>
            <a:r>
              <a:rPr lang="zh-CN" altLang="en-US" b="1" dirty="0" smtClean="0">
                <a:latin typeface="华文宋体" panose="02010600040101010101" pitchFamily="2" charset="-122"/>
                <a:ea typeface="华文宋体" panose="02010600040101010101" pitchFamily="2" charset="-122"/>
              </a:rPr>
              <a:t>宇宙能量组分：暗物质和暗能量</a:t>
            </a:r>
            <a:endParaRPr lang="zh-CN" altLang="en-US" b="1" dirty="0">
              <a:latin typeface="华文宋体" panose="02010600040101010101" pitchFamily="2" charset="-122"/>
              <a:ea typeface="华文宋体" panose="02010600040101010101" pitchFamily="2" charset="-122"/>
            </a:endParaRPr>
          </a:p>
        </p:txBody>
      </p:sp>
      <p:sp>
        <p:nvSpPr>
          <p:cNvPr id="6" name="矩形 5"/>
          <p:cNvSpPr/>
          <p:nvPr/>
        </p:nvSpPr>
        <p:spPr>
          <a:xfrm>
            <a:off x="1019907" y="1027906"/>
            <a:ext cx="10612315" cy="971676"/>
          </a:xfrm>
          <a:prstGeom prst="rect">
            <a:avLst/>
          </a:prstGeom>
        </p:spPr>
        <p:txBody>
          <a:bodyPr wrap="square">
            <a:spAutoFit/>
          </a:bodyPr>
          <a:lstStyle/>
          <a:p>
            <a:pPr>
              <a:lnSpc>
                <a:spcPct val="150000"/>
              </a:lnSpc>
            </a:pP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p:txBody>
      </p:sp>
      <p:sp>
        <p:nvSpPr>
          <p:cNvPr id="4" name="矩形 3"/>
          <p:cNvSpPr/>
          <p:nvPr/>
        </p:nvSpPr>
        <p:spPr>
          <a:xfrm>
            <a:off x="1019907" y="1027906"/>
            <a:ext cx="10612315" cy="5632311"/>
          </a:xfrm>
          <a:prstGeom prst="rect">
            <a:avLst/>
          </a:prstGeom>
        </p:spPr>
        <p:txBody>
          <a:bodyPr wrap="square">
            <a:spAutoFit/>
          </a:bodyPr>
          <a:lstStyle/>
          <a:p>
            <a:pPr>
              <a:lnSpc>
                <a:spcPct val="150000"/>
              </a:lnSpc>
            </a:pP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各种观测（星系动力学、</a:t>
            </a:r>
            <a:r>
              <a:rPr lang="zh-CN" altLang="en-US" sz="2000" dirty="0">
                <a:latin typeface="华文宋体" panose="02010600040101010101" pitchFamily="2" charset="-122"/>
                <a:ea typeface="华文宋体" panose="02010600040101010101" pitchFamily="2" charset="-122"/>
                <a:cs typeface="Times New Roman" panose="02020603050405020304" pitchFamily="18" charset="0"/>
              </a:rPr>
              <a:t>引力透镜</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等）表明星系与星系团中存在相当大比例不发光的物质，称为暗物质，占据宇宙总能量 </a:t>
            </a: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25% </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左右。</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sz="20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对超新星等的观测还表明目前宇宙在加速膨胀，意味着宇宙中存在暗能量的组分，占据宇宙总能量</a:t>
            </a: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70%</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左右。</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sz="20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暗物质和暗能量的物理起源、微观机制、详细特性都是谜。</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sz="20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宇宙中</a:t>
            </a:r>
            <a:r>
              <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rPr>
              <a:t>95%</a:t>
            </a: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的能量是未知的，意味着人类对宇宙的认识还相当肤浅。</a:t>
            </a:r>
            <a:endParaRPr lang="en-US" altLang="zh-CN" sz="2000" dirty="0" smtClean="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endParaRPr lang="en-US" altLang="zh-CN" sz="20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华文宋体" panose="02010600040101010101" pitchFamily="2" charset="-122"/>
                <a:ea typeface="华文宋体" panose="02010600040101010101" pitchFamily="2" charset="-122"/>
                <a:cs typeface="Times New Roman" panose="02020603050405020304" pitchFamily="18" charset="0"/>
              </a:rPr>
              <a:t>我们稍后会对两者作简单介绍。</a:t>
            </a:r>
            <a:endParaRPr lang="en-US" altLang="zh-CN" sz="2000" dirty="0">
              <a:latin typeface="华文宋体" panose="02010600040101010101" pitchFamily="2" charset="-122"/>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13895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6" name="Picture 4" descr="wmap"/>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253340" y="1551410"/>
            <a:ext cx="5140205" cy="46227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sp>
            <p:nvSpPr>
              <p:cNvPr id="274439" name="Text Box 7"/>
              <p:cNvSpPr txBox="1">
                <a:spLocks noChangeArrowheads="1"/>
              </p:cNvSpPr>
              <p:nvPr/>
            </p:nvSpPr>
            <p:spPr bwMode="auto">
              <a:xfrm>
                <a:off x="8819167" y="1551410"/>
                <a:ext cx="2960255" cy="433965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K = +1</a:t>
                </a:r>
              </a:p>
              <a:p>
                <a:pPr>
                  <a:spcBef>
                    <a:spcPct val="50000"/>
                  </a:spcBef>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Spherical, </a:t>
                </a:r>
                <a14:m>
                  <m:oMath xmlns:m="http://schemas.openxmlformats.org/officeDocument/2006/math">
                    <m:r>
                      <a:rPr lang="en-US" altLang="zh-CN" sz="2400" b="1" i="0" smtClean="0">
                        <a:latin typeface="Cambria Math" panose="02040503050406030204" pitchFamily="18" charset="0"/>
                        <a:ea typeface="宋体" panose="02010600030101010101" pitchFamily="2" charset="-122"/>
                        <a:cs typeface="Times New Roman" panose="02020603050405020304" pitchFamily="18" charset="0"/>
                      </a:rPr>
                      <m:t>𝐜</m:t>
                    </m:r>
                    <m:r>
                      <a:rPr lang="en-US" altLang="zh-CN" sz="2400" b="1" i="1" smtClean="0">
                        <a:latin typeface="Cambria Math" panose="02040503050406030204" pitchFamily="18" charset="0"/>
                        <a:ea typeface="宋体" panose="02010600030101010101" pitchFamily="2" charset="-122"/>
                        <a:cs typeface="Times New Roman" panose="02020603050405020304" pitchFamily="18" charset="0"/>
                      </a:rPr>
                      <m:t>&lt;</m:t>
                    </m:r>
                    <m:r>
                      <a:rPr lang="el-GR" altLang="zh-CN" sz="2400" b="1" i="1" smtClean="0">
                        <a:latin typeface="Cambria Math" panose="02040503050406030204" pitchFamily="18" charset="0"/>
                        <a:ea typeface="宋体" panose="02010600030101010101" pitchFamily="2" charset="-122"/>
                        <a:cs typeface="Times New Roman" panose="02020603050405020304" pitchFamily="18" charset="0"/>
                      </a:rPr>
                      <m:t>𝝅</m:t>
                    </m:r>
                    <m:r>
                      <a:rPr lang="en-US" altLang="zh-CN" sz="2400" b="1" i="1" smtClean="0">
                        <a:latin typeface="Cambria Math" panose="02040503050406030204" pitchFamily="18" charset="0"/>
                        <a:ea typeface="宋体" panose="02010600030101010101" pitchFamily="2" charset="-122"/>
                        <a:cs typeface="Times New Roman" panose="02020603050405020304" pitchFamily="18" charset="0"/>
                      </a:rPr>
                      <m:t>𝒓</m:t>
                    </m:r>
                  </m:oMath>
                </a14:m>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K = -1</a:t>
                </a:r>
              </a:p>
              <a:p>
                <a:pPr>
                  <a:spcBef>
                    <a:spcPct val="50000"/>
                  </a:spcBef>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Hyperbolic, </a:t>
                </a:r>
                <a14:m>
                  <m:oMath xmlns:m="http://schemas.openxmlformats.org/officeDocument/2006/math">
                    <m:r>
                      <a:rPr lang="en-US" altLang="zh-CN" sz="2400" b="1">
                        <a:latin typeface="Cambria Math" panose="02040503050406030204" pitchFamily="18" charset="0"/>
                        <a:ea typeface="宋体" panose="02010600030101010101" pitchFamily="2" charset="-122"/>
                        <a:cs typeface="Times New Roman" panose="02020603050405020304" pitchFamily="18" charset="0"/>
                      </a:rPr>
                      <m:t>𝐜</m:t>
                    </m:r>
                    <m:r>
                      <a:rPr lang="en-US" altLang="zh-CN" sz="2400" b="1" i="1" smtClean="0">
                        <a:latin typeface="Cambria Math" panose="02040503050406030204" pitchFamily="18" charset="0"/>
                        <a:ea typeface="宋体" panose="02010600030101010101" pitchFamily="2" charset="-122"/>
                        <a:cs typeface="Times New Roman" panose="02020603050405020304" pitchFamily="18" charset="0"/>
                      </a:rPr>
                      <m:t>&gt;</m:t>
                    </m:r>
                    <m:r>
                      <a:rPr lang="el-GR" altLang="zh-CN" sz="2400" b="1" i="1">
                        <a:latin typeface="Cambria Math" panose="02040503050406030204" pitchFamily="18" charset="0"/>
                        <a:ea typeface="宋体" panose="02010600030101010101" pitchFamily="2" charset="-122"/>
                        <a:cs typeface="Times New Roman" panose="02020603050405020304" pitchFamily="18" charset="0"/>
                      </a:rPr>
                      <m:t>𝝅</m:t>
                    </m:r>
                    <m:r>
                      <a:rPr lang="en-US" altLang="zh-CN" sz="2400" b="1" i="1">
                        <a:latin typeface="Cambria Math" panose="02040503050406030204" pitchFamily="18" charset="0"/>
                        <a:ea typeface="宋体" panose="02010600030101010101" pitchFamily="2" charset="-122"/>
                        <a:cs typeface="Times New Roman" panose="02020603050405020304" pitchFamily="18" charset="0"/>
                      </a:rPr>
                      <m:t>𝒓</m:t>
                    </m:r>
                  </m:oMath>
                </a14:m>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K = </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0</a:t>
                </a:r>
              </a:p>
              <a:p>
                <a:pPr>
                  <a:spcBef>
                    <a:spcPct val="50000"/>
                  </a:spcBef>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Flat, </a:t>
                </a:r>
                <a14:m>
                  <m:oMath xmlns:m="http://schemas.openxmlformats.org/officeDocument/2006/math">
                    <m:r>
                      <a:rPr lang="en-US" altLang="zh-CN" sz="2400" b="1">
                        <a:latin typeface="Cambria Math" panose="02040503050406030204" pitchFamily="18" charset="0"/>
                        <a:ea typeface="宋体" panose="02010600030101010101" pitchFamily="2" charset="-122"/>
                        <a:cs typeface="Times New Roman" panose="02020603050405020304" pitchFamily="18" charset="0"/>
                      </a:rPr>
                      <m:t>𝐜</m:t>
                    </m:r>
                    <m:r>
                      <a:rPr lang="en-US" altLang="zh-CN" sz="2400" b="1" i="1" smtClean="0">
                        <a:latin typeface="Cambria Math" panose="02040503050406030204" pitchFamily="18" charset="0"/>
                        <a:ea typeface="宋体" panose="02010600030101010101" pitchFamily="2" charset="-122"/>
                        <a:cs typeface="Times New Roman" panose="02020603050405020304" pitchFamily="18" charset="0"/>
                      </a:rPr>
                      <m:t>=</m:t>
                    </m:r>
                    <m:r>
                      <a:rPr lang="el-GR" altLang="zh-CN" sz="2400" b="1" i="1">
                        <a:latin typeface="Cambria Math" panose="02040503050406030204" pitchFamily="18" charset="0"/>
                        <a:ea typeface="宋体" panose="02010600030101010101" pitchFamily="2" charset="-122"/>
                        <a:cs typeface="Times New Roman" panose="02020603050405020304" pitchFamily="18" charset="0"/>
                      </a:rPr>
                      <m:t>𝝅</m:t>
                    </m:r>
                    <m:r>
                      <a:rPr lang="en-US" altLang="zh-CN" sz="2400" b="1" i="1">
                        <a:latin typeface="Cambria Math" panose="02040503050406030204" pitchFamily="18" charset="0"/>
                        <a:ea typeface="宋体" panose="02010600030101010101" pitchFamily="2" charset="-122"/>
                        <a:cs typeface="Times New Roman" panose="02020603050405020304" pitchFamily="18" charset="0"/>
                      </a:rPr>
                      <m:t>𝒓</m:t>
                    </m:r>
                  </m:oMath>
                </a14:m>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74439" name="Text Box 7"/>
              <p:cNvSpPr txBox="1">
                <a:spLocks noRot="1" noChangeAspect="1" noMove="1" noResize="1" noEditPoints="1" noAdjustHandles="1" noChangeArrowheads="1" noChangeShapeType="1" noTextEdit="1"/>
              </p:cNvSpPr>
              <p:nvPr/>
            </p:nvSpPr>
            <p:spPr bwMode="auto">
              <a:xfrm>
                <a:off x="8819167" y="1551410"/>
                <a:ext cx="2960255" cy="4339650"/>
              </a:xfrm>
              <a:prstGeom prst="rect">
                <a:avLst/>
              </a:prstGeom>
              <a:blipFill>
                <a:blip r:embed="rId4"/>
                <a:stretch>
                  <a:fillRect l="-3299" t="-1124" b="-22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曲率（也可以称为一种能量组分）</a:t>
            </a:r>
            <a:endParaRPr lang="zh-CN" altLang="en-US" b="1" dirty="0">
              <a:latin typeface="华文宋体" panose="02010600040101010101" pitchFamily="2" charset="-122"/>
              <a:ea typeface="华文宋体" panose="02010600040101010101" pitchFamily="2" charset="-122"/>
            </a:endParaRPr>
          </a:p>
        </p:txBody>
      </p:sp>
      <mc:AlternateContent xmlns:mc="http://schemas.openxmlformats.org/markup-compatibility/2006">
        <mc:Choice xmlns:a14="http://schemas.microsoft.com/office/drawing/2010/main" Requires="a14">
          <p:sp>
            <p:nvSpPr>
              <p:cNvPr id="2" name="文本框 1"/>
              <p:cNvSpPr txBox="1"/>
              <p:nvPr/>
            </p:nvSpPr>
            <p:spPr>
              <a:xfrm>
                <a:off x="145083" y="2052981"/>
                <a:ext cx="2366196" cy="27122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altLang="zh-CN" sz="2400" i="1" smtClean="0">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Ω</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zh-CN" altLang="en-US" sz="2400" i="1">
                              <a:latin typeface="Cambria Math" panose="02040503050406030204" pitchFamily="18" charset="0"/>
                            </a:rPr>
                            <m:t>𝜌</m:t>
                          </m:r>
                        </m:num>
                        <m:den>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𝜌</m:t>
                              </m:r>
                            </m:e>
                            <m:sub>
                              <m:r>
                                <a:rPr lang="en-US" altLang="zh-CN" sz="2400" i="1">
                                  <a:latin typeface="Cambria Math" panose="02040503050406030204" pitchFamily="18" charset="0"/>
                                </a:rPr>
                                <m:t>𝑐𝑟</m:t>
                              </m:r>
                            </m:sub>
                          </m:sSub>
                        </m:den>
                      </m:f>
                      <m:r>
                        <a:rPr lang="en-US" altLang="zh-CN" sz="2400" b="0" i="0" smtClean="0">
                          <a:latin typeface="Cambria Math" panose="02040503050406030204" pitchFamily="18" charset="0"/>
                        </a:rPr>
                        <m:t>,   </m:t>
                      </m:r>
                    </m:oMath>
                  </m:oMathPara>
                </a14:m>
                <a:endParaRPr lang="en-US" altLang="zh-CN" sz="2400" b="0" i="0" dirty="0" smtClean="0">
                  <a:latin typeface="Cambria Math" panose="02040503050406030204" pitchFamily="18" charset="0"/>
                </a:endParaRPr>
              </a:p>
              <a:p>
                <a:endParaRPr lang="en-US" altLang="zh-CN" sz="2400" b="0" i="0" dirty="0" smtClean="0">
                  <a:latin typeface="Cambria Math" panose="02040503050406030204" pitchFamily="18" charset="0"/>
                </a:endParaRPr>
              </a:p>
              <a:p>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 </m:t>
                        </m:r>
                        <m:r>
                          <m:rPr>
                            <m:sty m:val="p"/>
                          </m:rPr>
                          <a:rPr lang="el-GR" altLang="zh-CN" sz="2400" i="1">
                            <a:latin typeface="Cambria Math" panose="02040503050406030204" pitchFamily="18" charset="0"/>
                            <a:ea typeface="Cambria Math" panose="02040503050406030204" pitchFamily="18" charset="0"/>
                          </a:rPr>
                          <m:t>Ω</m:t>
                        </m:r>
                      </m:e>
                      <m:sub>
                        <m:r>
                          <m:rPr>
                            <m:sty m:val="p"/>
                          </m:rPr>
                          <a:rPr lang="en-US" altLang="zh-CN" sz="2400" i="1">
                            <a:latin typeface="Cambria Math" panose="02040503050406030204" pitchFamily="18" charset="0"/>
                            <a:ea typeface="Cambria Math" panose="02040503050406030204" pitchFamily="18" charset="0"/>
                          </a:rPr>
                          <m:t>k</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𝜌</m:t>
                            </m:r>
                          </m:e>
                          <m:sub>
                            <m:r>
                              <a:rPr lang="en-US" altLang="zh-CN" sz="2400" i="1">
                                <a:latin typeface="Cambria Math" panose="02040503050406030204" pitchFamily="18" charset="0"/>
                              </a:rPr>
                              <m:t>𝑐𝑟</m:t>
                            </m:r>
                          </m:sub>
                        </m:sSub>
                        <m:r>
                          <a:rPr lang="en-US" altLang="zh-CN" sz="2400" i="1">
                            <a:latin typeface="Cambria Math" panose="02040503050406030204" pitchFamily="18" charset="0"/>
                          </a:rPr>
                          <m:t>−</m:t>
                        </m:r>
                        <m:r>
                          <a:rPr lang="zh-CN" altLang="en-US" sz="2400" i="1">
                            <a:latin typeface="Cambria Math" panose="02040503050406030204" pitchFamily="18" charset="0"/>
                          </a:rPr>
                          <m:t>𝜌</m:t>
                        </m:r>
                      </m:num>
                      <m:den>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𝜌</m:t>
                            </m:r>
                          </m:e>
                          <m:sub>
                            <m:r>
                              <a:rPr lang="en-US" altLang="zh-CN" sz="2400" i="1">
                                <a:latin typeface="Cambria Math" panose="02040503050406030204" pitchFamily="18" charset="0"/>
                              </a:rPr>
                              <m:t>𝑐𝑟</m:t>
                            </m:r>
                          </m:sub>
                        </m:sSub>
                      </m:den>
                    </m:f>
                  </m:oMath>
                </a14:m>
                <a:r>
                  <a:rPr lang="en-US" altLang="zh-CN" sz="2400" dirty="0" smtClean="0"/>
                  <a:t>=1-</a:t>
                </a:r>
                <a14:m>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Ω</m:t>
                        </m:r>
                      </m:e>
                      <m:sub>
                        <m:r>
                          <a:rPr lang="en-US" altLang="zh-CN" sz="2400" i="1">
                            <a:latin typeface="Cambria Math" panose="02040503050406030204" pitchFamily="18" charset="0"/>
                            <a:ea typeface="Cambria Math" panose="02040503050406030204" pitchFamily="18" charset="0"/>
                          </a:rPr>
                          <m:t>0</m:t>
                        </m:r>
                      </m:sub>
                    </m:sSub>
                  </m:oMath>
                </a14:m>
                <a:endParaRPr lang="en-US" altLang="zh-CN" sz="2400" dirty="0" smtClean="0"/>
              </a:p>
              <a:p>
                <a:endParaRPr lang="en-US" altLang="zh-CN" sz="2400" dirty="0"/>
              </a:p>
              <a:p>
                <a:r>
                  <a:rPr lang="en-US" altLang="zh-CN" sz="2400" b="1" dirty="0" smtClean="0"/>
                  <a:t>CMB</a:t>
                </a:r>
                <a:r>
                  <a:rPr lang="zh-CN" altLang="en-US" sz="2400" b="1" dirty="0" smtClean="0"/>
                  <a:t>实验表明：</a:t>
                </a:r>
                <a:endParaRPr lang="en-US" altLang="zh-CN" sz="2400" b="1" dirty="0" smtClean="0"/>
              </a:p>
              <a:p>
                <a:r>
                  <a:rPr lang="en-US" altLang="zh-CN" sz="2400" b="1" dirty="0" smtClean="0"/>
                  <a:t> </a:t>
                </a:r>
                <a14:m>
                  <m:oMath xmlns:m="http://schemas.openxmlformats.org/officeDocument/2006/math">
                    <m:sSub>
                      <m:sSubPr>
                        <m:ctrlPr>
                          <a:rPr lang="el-GR" altLang="zh-CN" sz="2400" b="1" i="1">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 </m:t>
                        </m:r>
                        <m:r>
                          <a:rPr lang="el-GR" altLang="zh-CN" sz="2400" b="1" i="1">
                            <a:latin typeface="Cambria Math" panose="02040503050406030204" pitchFamily="18" charset="0"/>
                            <a:ea typeface="Cambria Math" panose="02040503050406030204" pitchFamily="18" charset="0"/>
                          </a:rPr>
                          <m:t>𝜴</m:t>
                        </m:r>
                      </m:e>
                      <m:sub>
                        <m:r>
                          <a:rPr lang="en-US" altLang="zh-CN" sz="2400" b="1" i="1">
                            <a:latin typeface="Cambria Math" panose="02040503050406030204" pitchFamily="18" charset="0"/>
                            <a:ea typeface="Cambria Math" panose="02040503050406030204" pitchFamily="18" charset="0"/>
                          </a:rPr>
                          <m:t>𝒌</m:t>
                        </m:r>
                      </m:sub>
                    </m:sSub>
                  </m:oMath>
                </a14:m>
                <a:r>
                  <a:rPr lang="en-US" altLang="zh-CN" sz="2400" b="1" dirty="0" smtClean="0"/>
                  <a:t>|</a:t>
                </a:r>
                <a:r>
                  <a:rPr lang="zh-CN" altLang="en-US" sz="2400" b="1" dirty="0" smtClean="0"/>
                  <a:t> </a:t>
                </a:r>
                <a:r>
                  <a:rPr lang="en-US" altLang="zh-CN" sz="2400" b="1" dirty="0" smtClean="0"/>
                  <a:t>&lt; 0.005</a:t>
                </a:r>
                <a:endParaRPr lang="zh-CN" altLang="en-US" sz="2400" b="1" dirty="0"/>
              </a:p>
            </p:txBody>
          </p:sp>
        </mc:Choice>
        <mc:Fallback>
          <p:sp>
            <p:nvSpPr>
              <p:cNvPr id="2" name="文本框 1"/>
              <p:cNvSpPr txBox="1">
                <a:spLocks noRot="1" noChangeAspect="1" noMove="1" noResize="1" noEditPoints="1" noAdjustHandles="1" noChangeArrowheads="1" noChangeShapeType="1" noTextEdit="1"/>
              </p:cNvSpPr>
              <p:nvPr/>
            </p:nvSpPr>
            <p:spPr>
              <a:xfrm>
                <a:off x="145083" y="2052981"/>
                <a:ext cx="2366196" cy="2712217"/>
              </a:xfrm>
              <a:prstGeom prst="rect">
                <a:avLst/>
              </a:prstGeom>
              <a:blipFill>
                <a:blip r:embed="rId5"/>
                <a:stretch>
                  <a:fillRect l="-7990" b="-5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3831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68038" y="5074423"/>
            <a:ext cx="10846869" cy="1172629"/>
          </a:xfrm>
          <a:prstGeom prst="rect">
            <a:avLst/>
          </a:prstGeom>
        </p:spPr>
        <p:txBody>
          <a:bodyPr wrap="square">
            <a:spAutoFit/>
          </a:bodyPr>
          <a:lstStyle/>
          <a:p>
            <a:pPr>
              <a:lnSpc>
                <a:spcPct val="130000"/>
              </a:lnSpc>
            </a:pPr>
            <a:r>
              <a:rPr lang="en-US" altLang="zh-CN" sz="2800" b="1" dirty="0" smtClean="0">
                <a:latin typeface="华文宋体" panose="02010600040101010101" pitchFamily="2" charset="-122"/>
                <a:ea typeface="华文宋体" panose="02010600040101010101" pitchFamily="2" charset="-122"/>
              </a:rPr>
              <a:t>A two-dimensional positively curved universe, demonstrating how an observer in such a universe could see multiple images of the same galaxy.</a:t>
            </a:r>
          </a:p>
        </p:txBody>
      </p:sp>
      <p:pic>
        <p:nvPicPr>
          <p:cNvPr id="11" name="图片 10"/>
          <p:cNvPicPr>
            <a:picLocks noChangeAspect="1"/>
          </p:cNvPicPr>
          <p:nvPr/>
        </p:nvPicPr>
        <p:blipFill>
          <a:blip r:embed="rId2"/>
          <a:stretch>
            <a:fillRect/>
          </a:stretch>
        </p:blipFill>
        <p:spPr>
          <a:xfrm>
            <a:off x="3788039" y="207853"/>
            <a:ext cx="4798801" cy="4552534"/>
          </a:xfrm>
          <a:prstGeom prst="rect">
            <a:avLst/>
          </a:prstGeom>
        </p:spPr>
      </p:pic>
    </p:spTree>
    <p:extLst>
      <p:ext uri="{BB962C8B-B14F-4D97-AF65-F5344CB8AC3E}">
        <p14:creationId xmlns:p14="http://schemas.microsoft.com/office/powerpoint/2010/main" val="7092423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smtClean="0">
                <a:latin typeface="华文宋体" panose="02010600040101010101" pitchFamily="2" charset="-122"/>
                <a:ea typeface="华文宋体" panose="02010600040101010101" pitchFamily="2" charset="-122"/>
              </a:rPr>
              <a:t>1.2 Big Bang Nucleosynthesis</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(BBN</a:t>
            </a:r>
            <a:r>
              <a:rPr lang="zh-CN" altLang="en-US" b="1" dirty="0" smtClean="0">
                <a:latin typeface="华文宋体" panose="02010600040101010101" pitchFamily="2" charset="-122"/>
                <a:ea typeface="华文宋体" panose="02010600040101010101" pitchFamily="2" charset="-122"/>
              </a:rPr>
              <a:t>， 原初核合成</a:t>
            </a:r>
            <a:r>
              <a:rPr lang="en-US" altLang="zh-CN"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3" name="副标题 2"/>
          <p:cNvSpPr>
            <a:spLocks noGrp="1"/>
          </p:cNvSpPr>
          <p:nvPr>
            <p:ph type="subTitle" idx="1"/>
          </p:nvPr>
        </p:nvSpPr>
        <p:spPr>
          <a:xfrm>
            <a:off x="1524000" y="3602038"/>
            <a:ext cx="9144000" cy="1985962"/>
          </a:xfrm>
        </p:spPr>
        <p:txBody>
          <a:bodyPr>
            <a:normAutofit/>
          </a:bodyPr>
          <a:lstStyle/>
          <a:p>
            <a:endParaRPr lang="en-US" altLang="zh-CN" sz="4000" dirty="0" smtClean="0">
              <a:latin typeface="华文宋体" panose="02010600040101010101" pitchFamily="2" charset="-122"/>
              <a:ea typeface="华文宋体" panose="02010600040101010101" pitchFamily="2" charset="-122"/>
            </a:endParaRPr>
          </a:p>
          <a:p>
            <a:r>
              <a:rPr lang="zh-CN" altLang="en-US" sz="3500" dirty="0" smtClean="0">
                <a:latin typeface="华文宋体" panose="02010600040101010101" pitchFamily="2" charset="-122"/>
                <a:ea typeface="华文宋体" panose="02010600040101010101" pitchFamily="2" charset="-122"/>
              </a:rPr>
              <a:t>本小节主要参考俞允强老师教材</a:t>
            </a:r>
            <a:endParaRPr lang="en-US" altLang="zh-CN" sz="3500" dirty="0" smtClean="0">
              <a:latin typeface="华文宋体" panose="02010600040101010101" pitchFamily="2" charset="-122"/>
              <a:ea typeface="华文宋体" panose="02010600040101010101" pitchFamily="2" charset="-122"/>
            </a:endParaRPr>
          </a:p>
          <a:p>
            <a:r>
              <a:rPr lang="en-US" altLang="zh-CN" sz="3500" dirty="0" smtClean="0">
                <a:latin typeface="华文宋体" panose="02010600040101010101" pitchFamily="2" charset="-122"/>
                <a:ea typeface="华文宋体" panose="02010600040101010101" pitchFamily="2" charset="-122"/>
              </a:rPr>
              <a:t>《</a:t>
            </a:r>
            <a:r>
              <a:rPr lang="zh-CN" altLang="en-US" sz="3500" dirty="0" smtClean="0">
                <a:latin typeface="华文宋体" panose="02010600040101010101" pitchFamily="2" charset="-122"/>
                <a:ea typeface="华文宋体" panose="02010600040101010101" pitchFamily="2" charset="-122"/>
              </a:rPr>
              <a:t>物理宇宙学讲义</a:t>
            </a:r>
            <a:r>
              <a:rPr lang="en-US" altLang="zh-CN" sz="3500" dirty="0" smtClean="0">
                <a:latin typeface="华文宋体" panose="02010600040101010101" pitchFamily="2" charset="-122"/>
                <a:ea typeface="华文宋体" panose="02010600040101010101" pitchFamily="2" charset="-122"/>
              </a:rPr>
              <a:t>》</a:t>
            </a:r>
          </a:p>
        </p:txBody>
      </p:sp>
    </p:spTree>
    <p:extLst>
      <p:ext uri="{BB962C8B-B14F-4D97-AF65-F5344CB8AC3E}">
        <p14:creationId xmlns:p14="http://schemas.microsoft.com/office/powerpoint/2010/main" val="13760281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华文宋体" panose="02010600040101010101" pitchFamily="2" charset="-122"/>
                <a:ea typeface="华文宋体" panose="02010600040101010101" pitchFamily="2" charset="-122"/>
              </a:rPr>
              <a:t>References</a:t>
            </a:r>
            <a:endParaRPr lang="zh-CN" altLang="en-US" b="1" dirty="0">
              <a:latin typeface="华文宋体" panose="02010600040101010101" pitchFamily="2" charset="-122"/>
              <a:ea typeface="华文宋体" panose="02010600040101010101" pitchFamily="2" charset="-122"/>
            </a:endParaRPr>
          </a:p>
        </p:txBody>
      </p:sp>
      <p:sp>
        <p:nvSpPr>
          <p:cNvPr id="3" name="内容占位符 2"/>
          <p:cNvSpPr>
            <a:spLocks noGrp="1"/>
          </p:cNvSpPr>
          <p:nvPr>
            <p:ph idx="1"/>
          </p:nvPr>
        </p:nvSpPr>
        <p:spPr/>
        <p:txBody>
          <a:bodyPr>
            <a:normAutofit/>
          </a:bodyPr>
          <a:lstStyle/>
          <a:p>
            <a:pPr marL="0" indent="0">
              <a:buNone/>
            </a:pPr>
            <a:r>
              <a:rPr lang="en-US" altLang="zh-CN" sz="2400" b="1" dirty="0" smtClean="0">
                <a:latin typeface="华文宋体" panose="02010600040101010101" pitchFamily="2" charset="-122"/>
                <a:ea typeface="华文宋体" panose="02010600040101010101" pitchFamily="2" charset="-122"/>
              </a:rPr>
              <a:t>Scott </a:t>
            </a:r>
            <a:r>
              <a:rPr lang="en-US" altLang="zh-CN" sz="2400" b="1" dirty="0" err="1" smtClean="0">
                <a:latin typeface="华文宋体" panose="02010600040101010101" pitchFamily="2" charset="-122"/>
                <a:ea typeface="华文宋体" panose="02010600040101010101" pitchFamily="2" charset="-122"/>
              </a:rPr>
              <a:t>Dodelson</a:t>
            </a:r>
            <a:r>
              <a:rPr lang="en-US" altLang="zh-CN" sz="2400" b="1" dirty="0" smtClean="0">
                <a:latin typeface="华文宋体" panose="02010600040101010101" pitchFamily="2" charset="-122"/>
                <a:ea typeface="华文宋体" panose="02010600040101010101" pitchFamily="2" charset="-122"/>
              </a:rPr>
              <a:t>, Modern Cosmology </a:t>
            </a:r>
          </a:p>
          <a:p>
            <a:pPr marL="0" indent="0">
              <a:buNone/>
            </a:pPr>
            <a:endParaRPr lang="en-US" altLang="zh-CN" sz="2000" b="1" dirty="0" smtClean="0">
              <a:latin typeface="华文宋体" panose="02010600040101010101" pitchFamily="2" charset="-122"/>
              <a:ea typeface="华文宋体" panose="02010600040101010101" pitchFamily="2" charset="-122"/>
            </a:endParaRPr>
          </a:p>
          <a:p>
            <a:pPr marL="0" indent="0">
              <a:buNone/>
            </a:pPr>
            <a:r>
              <a:rPr lang="en-US" altLang="zh-CN" sz="2000" b="1" dirty="0" smtClean="0">
                <a:latin typeface="华文宋体" panose="02010600040101010101" pitchFamily="2" charset="-122"/>
                <a:ea typeface="华文宋体" panose="02010600040101010101" pitchFamily="2" charset="-122"/>
              </a:rPr>
              <a:t>   (</a:t>
            </a:r>
            <a:r>
              <a:rPr lang="zh-CN" altLang="en-US" sz="2000" b="1" dirty="0" smtClean="0">
                <a:latin typeface="华文宋体" panose="02010600040101010101" pitchFamily="2" charset="-122"/>
                <a:ea typeface="华文宋体" panose="02010600040101010101" pitchFamily="2" charset="-122"/>
              </a:rPr>
              <a:t>中文翻译本为 </a:t>
            </a:r>
            <a:r>
              <a:rPr lang="en-US" altLang="zh-CN" sz="2000" b="1" dirty="0" smtClean="0">
                <a:latin typeface="华文宋体" panose="02010600040101010101" pitchFamily="2" charset="-122"/>
                <a:ea typeface="华文宋体" panose="02010600040101010101" pitchFamily="2" charset="-122"/>
              </a:rPr>
              <a:t>	</a:t>
            </a:r>
          </a:p>
          <a:p>
            <a:pPr marL="0" indent="0">
              <a:buNone/>
            </a:pPr>
            <a:r>
              <a:rPr lang="en-US" altLang="zh-CN" sz="2000" b="1" dirty="0">
                <a:latin typeface="华文宋体" panose="02010600040101010101" pitchFamily="2" charset="-122"/>
                <a:ea typeface="华文宋体" panose="02010600040101010101" pitchFamily="2" charset="-122"/>
              </a:rPr>
              <a:t>	</a:t>
            </a:r>
            <a:r>
              <a:rPr lang="zh-CN" altLang="en-US" sz="2000" b="1" dirty="0" smtClean="0">
                <a:latin typeface="华文宋体" panose="02010600040101010101" pitchFamily="2" charset="-122"/>
                <a:ea typeface="华文宋体" panose="02010600040101010101" pitchFamily="2" charset="-122"/>
              </a:rPr>
              <a:t>现代宇宙学，张同杰 于浩然 译）</a:t>
            </a:r>
            <a:endParaRPr lang="en-US" altLang="zh-CN" sz="2000" b="1" dirty="0" smtClean="0">
              <a:latin typeface="华文宋体" panose="02010600040101010101" pitchFamily="2" charset="-122"/>
              <a:ea typeface="华文宋体" panose="02010600040101010101" pitchFamily="2" charset="-122"/>
            </a:endParaRPr>
          </a:p>
          <a:p>
            <a:pPr marL="0" indent="0">
              <a:buNone/>
            </a:pPr>
            <a:endParaRPr lang="en-US" altLang="zh-CN" sz="2000" b="1" dirty="0" smtClean="0">
              <a:latin typeface="华文宋体" panose="02010600040101010101" pitchFamily="2" charset="-122"/>
              <a:ea typeface="华文宋体" panose="02010600040101010101" pitchFamily="2" charset="-122"/>
            </a:endParaRPr>
          </a:p>
          <a:p>
            <a:pPr marL="0" indent="0">
              <a:buNone/>
            </a:pPr>
            <a:endParaRPr lang="en-US" altLang="zh-CN" sz="2000" b="1" dirty="0">
              <a:latin typeface="华文宋体" panose="02010600040101010101" pitchFamily="2" charset="-122"/>
              <a:ea typeface="华文宋体" panose="02010600040101010101" pitchFamily="2" charset="-122"/>
            </a:endParaRPr>
          </a:p>
          <a:p>
            <a:pPr marL="0" indent="0">
              <a:buNone/>
            </a:pPr>
            <a:endParaRPr lang="en-US" altLang="zh-CN" sz="2000" b="1" dirty="0">
              <a:latin typeface="华文宋体" panose="02010600040101010101" pitchFamily="2" charset="-122"/>
              <a:ea typeface="华文宋体" panose="02010600040101010101" pitchFamily="2" charset="-122"/>
            </a:endParaRPr>
          </a:p>
          <a:p>
            <a:pPr marL="0" indent="0">
              <a:buNone/>
            </a:pPr>
            <a:r>
              <a:rPr lang="zh-CN" altLang="en-US" sz="2000" b="1" dirty="0" smtClean="0">
                <a:latin typeface="华文宋体" panose="02010600040101010101" pitchFamily="2" charset="-122"/>
                <a:ea typeface="华文宋体" panose="02010600040101010101" pitchFamily="2" charset="-122"/>
              </a:rPr>
              <a:t>物理宇宙学讲义</a:t>
            </a:r>
            <a:endParaRPr lang="en-US" altLang="zh-CN" sz="2000" b="1" dirty="0" smtClean="0">
              <a:latin typeface="华文宋体" panose="02010600040101010101" pitchFamily="2" charset="-122"/>
              <a:ea typeface="华文宋体" panose="02010600040101010101" pitchFamily="2" charset="-122"/>
            </a:endParaRPr>
          </a:p>
          <a:p>
            <a:pPr marL="0" indent="0">
              <a:buNone/>
            </a:pPr>
            <a:r>
              <a:rPr lang="en-US" altLang="zh-CN" sz="2000" b="1" dirty="0">
                <a:latin typeface="华文宋体" panose="02010600040101010101" pitchFamily="2" charset="-122"/>
                <a:ea typeface="华文宋体" panose="02010600040101010101" pitchFamily="2" charset="-122"/>
              </a:rPr>
              <a:t>	</a:t>
            </a:r>
            <a:r>
              <a:rPr lang="zh-CN" altLang="en-US" sz="2000" b="1" dirty="0" smtClean="0">
                <a:latin typeface="华文宋体" panose="02010600040101010101" pitchFamily="2" charset="-122"/>
                <a:ea typeface="华文宋体" panose="02010600040101010101" pitchFamily="2" charset="-122"/>
              </a:rPr>
              <a:t>（俞允强，北京大学出版社）</a:t>
            </a:r>
            <a:endParaRPr lang="zh-CN" altLang="en-US" sz="2000" b="1"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836" y="456042"/>
            <a:ext cx="3076158" cy="3076158"/>
          </a:xfrm>
          <a:prstGeom prst="rect">
            <a:avLst/>
          </a:prstGeom>
        </p:spPr>
      </p:pic>
      <p:pic>
        <p:nvPicPr>
          <p:cNvPr id="5" name="图片 4"/>
          <p:cNvPicPr>
            <a:picLocks noChangeAspect="1"/>
          </p:cNvPicPr>
          <p:nvPr/>
        </p:nvPicPr>
        <p:blipFill>
          <a:blip r:embed="rId3"/>
          <a:stretch>
            <a:fillRect/>
          </a:stretch>
        </p:blipFill>
        <p:spPr>
          <a:xfrm>
            <a:off x="5963804" y="508053"/>
            <a:ext cx="2007178" cy="293323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0726" y="3798094"/>
            <a:ext cx="2228849" cy="2800648"/>
          </a:xfrm>
          <a:prstGeom prst="rect">
            <a:avLst/>
          </a:prstGeom>
        </p:spPr>
      </p:pic>
    </p:spTree>
    <p:extLst>
      <p:ext uri="{BB962C8B-B14F-4D97-AF65-F5344CB8AC3E}">
        <p14:creationId xmlns:p14="http://schemas.microsoft.com/office/powerpoint/2010/main" val="2671697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1695449" y="1354748"/>
            <a:ext cx="8801100" cy="4095750"/>
          </a:xfrm>
          <a:prstGeom prst="rect">
            <a:avLst/>
          </a:prstGeom>
        </p:spPr>
      </p:pic>
      <p:sp>
        <p:nvSpPr>
          <p:cNvPr id="2" name="矩形 1"/>
          <p:cNvSpPr/>
          <p:nvPr/>
        </p:nvSpPr>
        <p:spPr>
          <a:xfrm>
            <a:off x="2379049" y="5706180"/>
            <a:ext cx="8384026" cy="923330"/>
          </a:xfrm>
          <a:prstGeom prst="rect">
            <a:avLst/>
          </a:prstGeom>
        </p:spPr>
        <p:txBody>
          <a:bodyPr wrap="none">
            <a:spAutoFit/>
          </a:bodyPr>
          <a:lstStyle/>
          <a:p>
            <a:pPr algn="ctr"/>
            <a:r>
              <a:rPr lang="zh-CN" altLang="en-US" dirty="0" smtClean="0"/>
              <a:t>大爆炸预言宇宙早期处于高温高密度状态，</a:t>
            </a:r>
            <a:r>
              <a:rPr lang="en-US" altLang="zh-CN" dirty="0" smtClean="0"/>
              <a:t>1MeV</a:t>
            </a:r>
            <a:r>
              <a:rPr lang="zh-CN" altLang="en-US" dirty="0" smtClean="0"/>
              <a:t>以下时，可以合成一些轻元素。</a:t>
            </a:r>
            <a:endParaRPr lang="en-US" altLang="zh-CN" dirty="0" smtClean="0"/>
          </a:p>
          <a:p>
            <a:pPr algn="ctr"/>
            <a:r>
              <a:rPr lang="zh-CN" altLang="en-US" dirty="0" smtClean="0"/>
              <a:t>可以对元素丰度作出估计，并与实验结果比较。</a:t>
            </a:r>
            <a:endParaRPr lang="en-US" altLang="zh-CN" dirty="0" smtClean="0"/>
          </a:p>
          <a:p>
            <a:pPr algn="ctr"/>
            <a:r>
              <a:rPr lang="zh-CN" altLang="en-US" dirty="0" smtClean="0"/>
              <a:t>目前的观测结果与大爆炸理论预言都一致。</a:t>
            </a:r>
            <a:endParaRPr lang="en-US" altLang="zh-CN" dirty="0" smtClean="0"/>
          </a:p>
        </p:txBody>
      </p:sp>
    </p:spTree>
    <p:extLst>
      <p:ext uri="{BB962C8B-B14F-4D97-AF65-F5344CB8AC3E}">
        <p14:creationId xmlns:p14="http://schemas.microsoft.com/office/powerpoint/2010/main" val="1722549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主要事实</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838200" y="1823710"/>
            <a:ext cx="7007046" cy="3970318"/>
          </a:xfrm>
          <a:prstGeom prst="rect">
            <a:avLst/>
          </a:prstGeom>
        </p:spPr>
        <p:txBody>
          <a:bodyPr wrap="none">
            <a:spAutoFit/>
          </a:bodyPr>
          <a:lstStyle/>
          <a:p>
            <a:r>
              <a:rPr lang="zh-CN" altLang="en-US" sz="2800" b="1" dirty="0" smtClean="0">
                <a:latin typeface="华文宋体" panose="02010600040101010101" pitchFamily="2" charset="-122"/>
                <a:ea typeface="华文宋体" panose="02010600040101010101" pitchFamily="2" charset="-122"/>
              </a:rPr>
              <a:t>发生在大爆炸之后</a:t>
            </a:r>
            <a:r>
              <a:rPr lang="en-US" altLang="zh-CN" sz="2800" b="1" dirty="0" smtClean="0">
                <a:latin typeface="华文宋体" panose="02010600040101010101" pitchFamily="2" charset="-122"/>
                <a:ea typeface="华文宋体" panose="02010600040101010101" pitchFamily="2" charset="-122"/>
              </a:rPr>
              <a:t>10</a:t>
            </a:r>
            <a:r>
              <a:rPr lang="zh-CN" altLang="en-US" sz="2800" b="1" dirty="0" smtClean="0">
                <a:latin typeface="华文宋体" panose="02010600040101010101" pitchFamily="2" charset="-122"/>
                <a:ea typeface="华文宋体" panose="02010600040101010101" pitchFamily="2" charset="-122"/>
              </a:rPr>
              <a:t>秒</a:t>
            </a:r>
            <a:r>
              <a:rPr lang="en-US" altLang="zh-CN" sz="2800" b="1" dirty="0" smtClean="0">
                <a:latin typeface="华文宋体" panose="02010600040101010101" pitchFamily="2" charset="-122"/>
                <a:ea typeface="华文宋体" panose="02010600040101010101" pitchFamily="2" charset="-122"/>
              </a:rPr>
              <a:t>-20</a:t>
            </a:r>
            <a:r>
              <a:rPr lang="zh-CN" altLang="en-US" sz="2800" b="1" dirty="0" smtClean="0">
                <a:latin typeface="华文宋体" panose="02010600040101010101" pitchFamily="2" charset="-122"/>
                <a:ea typeface="华文宋体" panose="02010600040101010101" pitchFamily="2" charset="-122"/>
              </a:rPr>
              <a:t>分钟。</a:t>
            </a:r>
            <a:endParaRPr lang="en-US" altLang="zh-CN" sz="2800" b="1" dirty="0" smtClean="0">
              <a:latin typeface="华文宋体" panose="02010600040101010101" pitchFamily="2" charset="-122"/>
              <a:ea typeface="华文宋体" panose="02010600040101010101" pitchFamily="2" charset="-122"/>
            </a:endParaRPr>
          </a:p>
          <a:p>
            <a:endParaRPr lang="en-US" altLang="zh-CN" sz="2800" b="1" dirty="0">
              <a:latin typeface="华文宋体" panose="02010600040101010101" pitchFamily="2" charset="-122"/>
              <a:ea typeface="华文宋体" panose="02010600040101010101" pitchFamily="2" charset="-122"/>
            </a:endParaRPr>
          </a:p>
          <a:p>
            <a:r>
              <a:rPr lang="zh-CN" altLang="en-US" sz="2800" b="1" dirty="0" smtClean="0">
                <a:latin typeface="华文宋体" panose="02010600040101010101" pitchFamily="2" charset="-122"/>
                <a:ea typeface="华文宋体" panose="02010600040101010101" pitchFamily="2" charset="-122"/>
              </a:rPr>
              <a:t>宇宙非常接近均匀，辐射组分占最大比重。</a:t>
            </a:r>
            <a:endParaRPr lang="en-US" altLang="zh-CN" sz="2800" b="1" dirty="0">
              <a:latin typeface="华文宋体" panose="02010600040101010101" pitchFamily="2" charset="-122"/>
              <a:ea typeface="华文宋体" panose="02010600040101010101" pitchFamily="2" charset="-122"/>
            </a:endParaRPr>
          </a:p>
          <a:p>
            <a:endParaRPr lang="en-US" altLang="zh-CN" sz="2800" b="1" dirty="0">
              <a:latin typeface="华文宋体" panose="02010600040101010101" pitchFamily="2" charset="-122"/>
              <a:ea typeface="华文宋体" panose="02010600040101010101" pitchFamily="2" charset="-122"/>
            </a:endParaRPr>
          </a:p>
          <a:p>
            <a:r>
              <a:rPr lang="zh-CN" altLang="en-US" sz="2800" b="1" dirty="0" smtClean="0">
                <a:latin typeface="华文宋体" panose="02010600040101010101" pitchFamily="2" charset="-122"/>
                <a:ea typeface="华文宋体" panose="02010600040101010101" pitchFamily="2" charset="-122"/>
              </a:rPr>
              <a:t>主要产物是氦</a:t>
            </a:r>
            <a:r>
              <a:rPr lang="en-US" altLang="zh-CN" sz="2800" b="1" dirty="0" smtClean="0">
                <a:latin typeface="华文宋体" panose="02010600040101010101" pitchFamily="2" charset="-122"/>
                <a:ea typeface="华文宋体" panose="02010600040101010101" pitchFamily="2" charset="-122"/>
              </a:rPr>
              <a:t>-4 (</a:t>
            </a:r>
            <a:r>
              <a:rPr lang="en-US" altLang="zh-CN" sz="2800" b="1" baseline="30000" dirty="0" smtClean="0">
                <a:latin typeface="华文宋体" panose="02010600040101010101" pitchFamily="2" charset="-122"/>
                <a:ea typeface="华文宋体" panose="02010600040101010101" pitchFamily="2" charset="-122"/>
              </a:rPr>
              <a:t>4</a:t>
            </a:r>
            <a:r>
              <a:rPr lang="en-US" altLang="zh-CN" sz="2800" b="1" dirty="0" smtClean="0">
                <a:latin typeface="华文宋体" panose="02010600040101010101" pitchFamily="2" charset="-122"/>
                <a:ea typeface="华文宋体" panose="02010600040101010101" pitchFamily="2" charset="-122"/>
              </a:rPr>
              <a:t>He)</a:t>
            </a:r>
          </a:p>
          <a:p>
            <a:endParaRPr lang="en-US" altLang="zh-CN" sz="2800" b="1" dirty="0">
              <a:latin typeface="华文宋体" panose="02010600040101010101" pitchFamily="2" charset="-122"/>
              <a:ea typeface="华文宋体" panose="02010600040101010101" pitchFamily="2" charset="-122"/>
            </a:endParaRPr>
          </a:p>
          <a:p>
            <a:r>
              <a:rPr lang="zh-CN" altLang="en-US" sz="2800" b="1" dirty="0" smtClean="0">
                <a:latin typeface="华文宋体" panose="02010600040101010101" pitchFamily="2" charset="-122"/>
                <a:ea typeface="华文宋体" panose="02010600040101010101" pitchFamily="2" charset="-122"/>
              </a:rPr>
              <a:t>此外，产生少量的氘（重氢，</a:t>
            </a:r>
            <a:r>
              <a:rPr lang="en-US" altLang="zh-CN" sz="2800" b="1" baseline="30000" dirty="0" smtClean="0">
                <a:latin typeface="华文宋体" panose="02010600040101010101" pitchFamily="2" charset="-122"/>
                <a:ea typeface="华文宋体" panose="02010600040101010101" pitchFamily="2" charset="-122"/>
              </a:rPr>
              <a:t>2</a:t>
            </a:r>
            <a:r>
              <a:rPr lang="en-US" altLang="zh-CN" sz="2800" b="1" dirty="0" smtClean="0">
                <a:latin typeface="华文宋体" panose="02010600040101010101" pitchFamily="2" charset="-122"/>
                <a:ea typeface="华文宋体" panose="02010600040101010101" pitchFamily="2" charset="-122"/>
              </a:rPr>
              <a:t>H </a:t>
            </a:r>
            <a:r>
              <a:rPr lang="en-US" altLang="zh-CN" sz="2800" b="1" dirty="0">
                <a:latin typeface="华文宋体" panose="02010600040101010101" pitchFamily="2" charset="-122"/>
                <a:ea typeface="华文宋体" panose="02010600040101010101" pitchFamily="2" charset="-122"/>
              </a:rPr>
              <a:t>or D</a:t>
            </a:r>
            <a:r>
              <a:rPr lang="en-US" altLang="zh-CN" sz="2800" b="1" dirty="0" smtClean="0">
                <a:latin typeface="华文宋体" panose="02010600040101010101" pitchFamily="2" charset="-122"/>
                <a:ea typeface="华文宋体" panose="02010600040101010101" pitchFamily="2" charset="-122"/>
              </a:rPr>
              <a:t>)</a:t>
            </a:r>
          </a:p>
          <a:p>
            <a:endParaRPr lang="en-US" altLang="zh-CN" sz="2800" b="1" dirty="0">
              <a:latin typeface="华文宋体" panose="02010600040101010101" pitchFamily="2" charset="-122"/>
              <a:ea typeface="华文宋体" panose="02010600040101010101" pitchFamily="2" charset="-122"/>
            </a:endParaRPr>
          </a:p>
          <a:p>
            <a:r>
              <a:rPr lang="zh-CN" altLang="en-US" sz="2800" b="1" dirty="0" smtClean="0">
                <a:latin typeface="华文宋体" panose="02010600040101010101" pitchFamily="2" charset="-122"/>
                <a:ea typeface="华文宋体" panose="02010600040101010101" pitchFamily="2" charset="-122"/>
              </a:rPr>
              <a:t>以及很少量的 锂</a:t>
            </a:r>
            <a:r>
              <a:rPr lang="en-US" altLang="zh-CN" sz="2800" b="1" dirty="0" smtClean="0">
                <a:latin typeface="华文宋体" panose="02010600040101010101" pitchFamily="2" charset="-122"/>
                <a:ea typeface="华文宋体" panose="02010600040101010101" pitchFamily="2" charset="-122"/>
              </a:rPr>
              <a:t>-7 (</a:t>
            </a:r>
            <a:r>
              <a:rPr lang="en-US" altLang="zh-CN" sz="2800" b="1" baseline="30000" dirty="0" smtClean="0">
                <a:latin typeface="华文宋体" panose="02010600040101010101" pitchFamily="2" charset="-122"/>
                <a:ea typeface="华文宋体" panose="02010600040101010101" pitchFamily="2" charset="-122"/>
              </a:rPr>
              <a:t>7</a:t>
            </a:r>
            <a:r>
              <a:rPr lang="en-US" altLang="zh-CN" sz="2800" b="1" dirty="0" smtClean="0">
                <a:latin typeface="华文宋体" panose="02010600040101010101" pitchFamily="2" charset="-122"/>
                <a:ea typeface="华文宋体" panose="02010600040101010101" pitchFamily="2" charset="-122"/>
              </a:rPr>
              <a:t>Li)</a:t>
            </a:r>
          </a:p>
        </p:txBody>
      </p:sp>
    </p:spTree>
    <p:extLst>
      <p:ext uri="{BB962C8B-B14F-4D97-AF65-F5344CB8AC3E}">
        <p14:creationId xmlns:p14="http://schemas.microsoft.com/office/powerpoint/2010/main" val="20225188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基本图像</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838200" y="1823710"/>
            <a:ext cx="10941424" cy="5262979"/>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早期宇宙是热平衡的高温气体。追溯到宇宙年龄 </a:t>
            </a:r>
            <a:r>
              <a:rPr lang="en-US" altLang="zh-CN" sz="2800" b="1" dirty="0" smtClean="0">
                <a:latin typeface="华文宋体" panose="02010600040101010101" pitchFamily="2" charset="-122"/>
                <a:ea typeface="华文宋体" panose="02010600040101010101" pitchFamily="2" charset="-122"/>
              </a:rPr>
              <a:t>1s </a:t>
            </a:r>
            <a:r>
              <a:rPr lang="zh-CN" altLang="en-US" sz="2800" b="1" dirty="0" smtClean="0">
                <a:latin typeface="华文宋体" panose="02010600040101010101" pitchFamily="2" charset="-122"/>
                <a:ea typeface="华文宋体" panose="02010600040101010101" pitchFamily="2" charset="-122"/>
              </a:rPr>
              <a:t>前，宇宙温度在</a:t>
            </a:r>
            <a:r>
              <a:rPr lang="en-US" altLang="zh-CN" sz="2800" b="1" dirty="0" smtClean="0">
                <a:latin typeface="华文宋体" panose="02010600040101010101" pitchFamily="2" charset="-122"/>
                <a:ea typeface="华文宋体" panose="02010600040101010101" pitchFamily="2" charset="-122"/>
              </a:rPr>
              <a:t>1MeV</a:t>
            </a:r>
            <a:r>
              <a:rPr lang="zh-CN" altLang="en-US" sz="2800" b="1" dirty="0" smtClean="0">
                <a:latin typeface="华文宋体" panose="02010600040101010101" pitchFamily="2" charset="-122"/>
                <a:ea typeface="华文宋体" panose="02010600040101010101" pitchFamily="2" charset="-122"/>
              </a:rPr>
              <a:t>以上。这样的条件下原子核不能存在，因此最早的核合成是在之后的演化中发生的。</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a:p>
            <a:pPr>
              <a:lnSpc>
                <a:spcPct val="150000"/>
              </a:lnSpc>
            </a:pPr>
            <a:r>
              <a:rPr lang="zh-CN" altLang="en-US" sz="2800" b="1" dirty="0" smtClean="0">
                <a:latin typeface="华文宋体" panose="02010600040101010101" pitchFamily="2" charset="-122"/>
                <a:ea typeface="华文宋体" panose="02010600040101010101" pitchFamily="2" charset="-122"/>
              </a:rPr>
              <a:t>在原初核合成发生之前，介质中的辐射组分是光子、正反中微子、正反电子。质子和中子的静止质量为 </a:t>
            </a:r>
            <a:r>
              <a:rPr lang="en-US" altLang="zh-CN" sz="2800" b="1" dirty="0" smtClean="0">
                <a:latin typeface="华文宋体" panose="02010600040101010101" pitchFamily="2" charset="-122"/>
                <a:ea typeface="华文宋体" panose="02010600040101010101" pitchFamily="2" charset="-122"/>
              </a:rPr>
              <a:t>1GeV</a:t>
            </a:r>
            <a:r>
              <a:rPr lang="zh-CN" altLang="en-US" sz="2800" b="1" dirty="0" smtClean="0">
                <a:latin typeface="华文宋体" panose="02010600040101010101" pitchFamily="2" charset="-122"/>
                <a:ea typeface="华文宋体" panose="02010600040101010101" pitchFamily="2" charset="-122"/>
              </a:rPr>
              <a:t>，此时已是非相对论性粒子。它们从密度或者粒子数密度讲都是次要成分，但是在核合成中是主角。</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zh-CN" altLang="en-US" sz="28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245396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基本图像</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838200" y="1823710"/>
            <a:ext cx="10941424" cy="2677656"/>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当气体中由质子和中子，它们会自然通过热碰撞结合成为氘（重氢）</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a:p>
            <a:pPr>
              <a:lnSpc>
                <a:spcPct val="150000"/>
              </a:lnSpc>
            </a:pPr>
            <a:r>
              <a:rPr lang="zh-CN" altLang="en-US" sz="2800" b="1" dirty="0" smtClean="0">
                <a:latin typeface="华文宋体" panose="02010600040101010101" pitchFamily="2" charset="-122"/>
                <a:ea typeface="华文宋体" panose="02010600040101010101" pitchFamily="2" charset="-122"/>
              </a:rPr>
              <a:t>氘的结合能为 </a:t>
            </a:r>
            <a:r>
              <a:rPr lang="en-US" altLang="zh-CN" sz="2800" b="1" dirty="0" smtClean="0">
                <a:latin typeface="华文宋体" panose="02010600040101010101" pitchFamily="2" charset="-122"/>
                <a:ea typeface="华文宋体" panose="02010600040101010101" pitchFamily="2" charset="-122"/>
              </a:rPr>
              <a:t>2.2MeV</a:t>
            </a:r>
            <a:r>
              <a:rPr lang="zh-CN" altLang="en-US" sz="2800" b="1" dirty="0" smtClean="0">
                <a:latin typeface="华文宋体" panose="02010600040101010101" pitchFamily="2" charset="-122"/>
                <a:ea typeface="华文宋体" panose="02010600040101010101" pitchFamily="2" charset="-122"/>
              </a:rPr>
              <a:t>，因此高于此能量的光子能使氘解离。一般在温度 </a:t>
            </a:r>
            <a:r>
              <a:rPr lang="en-US" altLang="zh-CN" sz="2800" b="1" dirty="0" smtClean="0">
                <a:latin typeface="华文宋体" panose="02010600040101010101" pitchFamily="2" charset="-122"/>
                <a:ea typeface="华文宋体" panose="02010600040101010101" pitchFamily="2" charset="-122"/>
              </a:rPr>
              <a:t>0.1MeV </a:t>
            </a:r>
            <a:r>
              <a:rPr lang="zh-CN" altLang="en-US" sz="2800" b="1" dirty="0" smtClean="0">
                <a:latin typeface="华文宋体" panose="02010600040101010101" pitchFamily="2" charset="-122"/>
                <a:ea typeface="华文宋体" panose="02010600040101010101" pitchFamily="2" charset="-122"/>
              </a:rPr>
              <a:t>之下氘才能积累地足够多，接着发生连锁反应为</a:t>
            </a:r>
            <a:endParaRPr lang="zh-CN" altLang="en-US" sz="2800"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stretch>
            <a:fillRect/>
          </a:stretch>
        </p:blipFill>
        <p:spPr>
          <a:xfrm>
            <a:off x="4435592" y="2690721"/>
            <a:ext cx="2933954" cy="403895"/>
          </a:xfrm>
          <a:prstGeom prst="rect">
            <a:avLst/>
          </a:prstGeom>
        </p:spPr>
      </p:pic>
      <p:pic>
        <p:nvPicPr>
          <p:cNvPr id="4" name="图片 3"/>
          <p:cNvPicPr>
            <a:picLocks noChangeAspect="1"/>
          </p:cNvPicPr>
          <p:nvPr/>
        </p:nvPicPr>
        <p:blipFill>
          <a:blip r:embed="rId3"/>
          <a:stretch>
            <a:fillRect/>
          </a:stretch>
        </p:blipFill>
        <p:spPr>
          <a:xfrm>
            <a:off x="4027886" y="4770638"/>
            <a:ext cx="3749365" cy="1554615"/>
          </a:xfrm>
          <a:prstGeom prst="rect">
            <a:avLst/>
          </a:prstGeom>
        </p:spPr>
      </p:pic>
    </p:spTree>
    <p:extLst>
      <p:ext uri="{BB962C8B-B14F-4D97-AF65-F5344CB8AC3E}">
        <p14:creationId xmlns:p14="http://schemas.microsoft.com/office/powerpoint/2010/main" val="20339411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基本图像</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838200" y="1823710"/>
            <a:ext cx="10941424" cy="4616648"/>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合成的是原子量为</a:t>
            </a:r>
            <a:r>
              <a:rPr lang="en-US" altLang="zh-CN" sz="2800" b="1" dirty="0" smtClean="0">
                <a:latin typeface="华文宋体" panose="02010600040101010101" pitchFamily="2" charset="-122"/>
                <a:ea typeface="华文宋体" panose="02010600040101010101" pitchFamily="2" charset="-122"/>
              </a:rPr>
              <a:t>3</a:t>
            </a:r>
            <a:r>
              <a:rPr lang="zh-CN" altLang="en-US" sz="2800" b="1" dirty="0" smtClean="0">
                <a:latin typeface="华文宋体" panose="02010600040101010101" pitchFamily="2" charset="-122"/>
                <a:ea typeface="华文宋体" panose="02010600040101010101" pitchFamily="2" charset="-122"/>
              </a:rPr>
              <a:t>的 氚 和 氦</a:t>
            </a:r>
            <a:r>
              <a:rPr lang="en-US" altLang="zh-CN" sz="2800" b="1" dirty="0" smtClean="0">
                <a:latin typeface="华文宋体" panose="02010600040101010101" pitchFamily="2" charset="-122"/>
                <a:ea typeface="华文宋体" panose="02010600040101010101" pitchFamily="2" charset="-122"/>
              </a:rPr>
              <a:t>-3</a:t>
            </a:r>
            <a:r>
              <a:rPr lang="zh-CN" altLang="en-US" sz="2800" b="1" dirty="0" smtClean="0">
                <a:latin typeface="华文宋体" panose="02010600040101010101" pitchFamily="2" charset="-122"/>
                <a:ea typeface="华文宋体" panose="02010600040101010101" pitchFamily="2" charset="-122"/>
              </a:rPr>
              <a:t>。再之后的主要过程为</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a:p>
            <a:pPr>
              <a:lnSpc>
                <a:spcPct val="150000"/>
              </a:lnSpc>
            </a:pPr>
            <a:endParaRPr lang="en-US" altLang="zh-CN" sz="2800" b="1" dirty="0" smtClean="0">
              <a:latin typeface="华文宋体" panose="02010600040101010101" pitchFamily="2" charset="-122"/>
              <a:ea typeface="华文宋体" panose="02010600040101010101" pitchFamily="2" charset="-122"/>
            </a:endParaRPr>
          </a:p>
          <a:p>
            <a:pPr>
              <a:lnSpc>
                <a:spcPct val="150000"/>
              </a:lnSpc>
            </a:pPr>
            <a:r>
              <a:rPr lang="zh-CN" altLang="en-US" sz="2800" b="1" dirty="0" smtClean="0">
                <a:latin typeface="华文宋体" panose="02010600040101010101" pitchFamily="2" charset="-122"/>
                <a:ea typeface="华文宋体" panose="02010600040101010101" pitchFamily="2" charset="-122"/>
              </a:rPr>
              <a:t>它们进一步产生原子量为</a:t>
            </a:r>
            <a:r>
              <a:rPr lang="en-US" altLang="zh-CN" sz="2800" b="1" dirty="0" smtClean="0">
                <a:latin typeface="华文宋体" panose="02010600040101010101" pitchFamily="2" charset="-122"/>
                <a:ea typeface="华文宋体" panose="02010600040101010101" pitchFamily="2" charset="-122"/>
              </a:rPr>
              <a:t>4</a:t>
            </a:r>
            <a:r>
              <a:rPr lang="zh-CN" altLang="en-US" sz="2800" b="1" dirty="0" smtClean="0">
                <a:latin typeface="华文宋体" panose="02010600040101010101" pitchFamily="2" charset="-122"/>
                <a:ea typeface="华文宋体" panose="02010600040101010101" pitchFamily="2" charset="-122"/>
              </a:rPr>
              <a:t>的氦</a:t>
            </a:r>
            <a:r>
              <a:rPr lang="en-US" altLang="zh-CN" sz="2800" b="1" dirty="0" smtClean="0">
                <a:latin typeface="华文宋体" panose="02010600040101010101" pitchFamily="2" charset="-122"/>
                <a:ea typeface="华文宋体" panose="02010600040101010101" pitchFamily="2" charset="-122"/>
              </a:rPr>
              <a:t>-4</a:t>
            </a:r>
            <a:r>
              <a:rPr lang="zh-CN" altLang="en-US" sz="2800" b="1" dirty="0" smtClean="0">
                <a:latin typeface="华文宋体" panose="02010600040101010101" pitchFamily="2" charset="-122"/>
                <a:ea typeface="华文宋体" panose="02010600040101010101" pitchFamily="2" charset="-122"/>
              </a:rPr>
              <a:t>。</a:t>
            </a:r>
            <a:endParaRPr lang="en-US" altLang="zh-CN" sz="2800" b="1" dirty="0">
              <a:latin typeface="华文宋体" panose="02010600040101010101" pitchFamily="2" charset="-122"/>
              <a:ea typeface="华文宋体" panose="02010600040101010101" pitchFamily="2" charset="-122"/>
            </a:endParaRPr>
          </a:p>
          <a:p>
            <a:pPr>
              <a:lnSpc>
                <a:spcPct val="150000"/>
              </a:lnSpc>
            </a:pPr>
            <a:r>
              <a:rPr lang="zh-CN" altLang="en-US" sz="2800" b="1" dirty="0" smtClean="0">
                <a:latin typeface="华文宋体" panose="02010600040101010101" pitchFamily="2" charset="-122"/>
                <a:ea typeface="华文宋体" panose="02010600040101010101" pitchFamily="2" charset="-122"/>
              </a:rPr>
              <a:t>核物理告诉我们原子量为</a:t>
            </a:r>
            <a:r>
              <a:rPr lang="en-US" altLang="zh-CN" sz="2800" b="1" dirty="0" smtClean="0">
                <a:latin typeface="华文宋体" panose="02010600040101010101" pitchFamily="2" charset="-122"/>
                <a:ea typeface="华文宋体" panose="02010600040101010101" pitchFamily="2" charset="-122"/>
              </a:rPr>
              <a:t>5</a:t>
            </a:r>
            <a:r>
              <a:rPr lang="zh-CN" altLang="en-US" sz="2800" b="1" dirty="0" smtClean="0">
                <a:latin typeface="华文宋体" panose="02010600040101010101" pitchFamily="2" charset="-122"/>
                <a:ea typeface="华文宋体" panose="02010600040101010101" pitchFamily="2" charset="-122"/>
              </a:rPr>
              <a:t>的核都极不稳定，因此原初核反应链在氦</a:t>
            </a:r>
            <a:r>
              <a:rPr lang="en-US" altLang="zh-CN" sz="2800" b="1" dirty="0" smtClean="0">
                <a:latin typeface="华文宋体" panose="02010600040101010101" pitchFamily="2" charset="-122"/>
                <a:ea typeface="华文宋体" panose="02010600040101010101" pitchFamily="2" charset="-122"/>
              </a:rPr>
              <a:t>-4</a:t>
            </a:r>
            <a:r>
              <a:rPr lang="zh-CN" altLang="en-US" sz="2800" b="1" dirty="0" smtClean="0">
                <a:latin typeface="华文宋体" panose="02010600040101010101" pitchFamily="2" charset="-122"/>
                <a:ea typeface="华文宋体" panose="02010600040101010101" pitchFamily="2" charset="-122"/>
              </a:rPr>
              <a:t>之后就基本中断了。这决定了原初核反应的主要产物为氦</a:t>
            </a:r>
            <a:r>
              <a:rPr lang="en-US" altLang="zh-CN" sz="2800" b="1" dirty="0" smtClean="0">
                <a:latin typeface="华文宋体" panose="02010600040101010101" pitchFamily="2" charset="-122"/>
                <a:ea typeface="华文宋体" panose="02010600040101010101" pitchFamily="2" charset="-122"/>
              </a:rPr>
              <a:t>-4</a:t>
            </a:r>
            <a:r>
              <a:rPr lang="zh-CN" altLang="en-US" sz="2800" b="1" dirty="0" smtClean="0">
                <a:latin typeface="华文宋体" panose="02010600040101010101" pitchFamily="2" charset="-122"/>
                <a:ea typeface="华文宋体" panose="02010600040101010101" pitchFamily="2" charset="-122"/>
              </a:rPr>
              <a:t>。氘，氚，氦</a:t>
            </a:r>
            <a:r>
              <a:rPr lang="en-US" altLang="zh-CN" sz="2800" b="1" dirty="0" smtClean="0">
                <a:latin typeface="华文宋体" panose="02010600040101010101" pitchFamily="2" charset="-122"/>
                <a:ea typeface="华文宋体" panose="02010600040101010101" pitchFamily="2" charset="-122"/>
              </a:rPr>
              <a:t>-3 </a:t>
            </a:r>
            <a:r>
              <a:rPr lang="zh-CN" altLang="en-US" sz="2800" b="1" dirty="0" smtClean="0">
                <a:latin typeface="华文宋体" panose="02010600040101010101" pitchFamily="2" charset="-122"/>
                <a:ea typeface="华文宋体" panose="02010600040101010101" pitchFamily="2" charset="-122"/>
              </a:rPr>
              <a:t>有少量存留（其中氚最终衰变为氦</a:t>
            </a:r>
            <a:r>
              <a:rPr lang="en-US" altLang="zh-CN" sz="2800" b="1" dirty="0" smtClean="0">
                <a:latin typeface="华文宋体" panose="02010600040101010101" pitchFamily="2" charset="-122"/>
                <a:ea typeface="华文宋体" panose="02010600040101010101" pitchFamily="2" charset="-122"/>
              </a:rPr>
              <a:t>-3</a:t>
            </a:r>
            <a:r>
              <a:rPr lang="zh-CN" altLang="en-US" sz="2800" b="1" dirty="0" smtClean="0">
                <a:latin typeface="华文宋体" panose="02010600040101010101" pitchFamily="2" charset="-122"/>
                <a:ea typeface="华文宋体" panose="02010600040101010101" pitchFamily="2" charset="-122"/>
              </a:rPr>
              <a:t>），粒子数少 </a:t>
            </a:r>
            <a:r>
              <a:rPr lang="en-US" altLang="zh-CN" sz="2800" b="1" dirty="0" smtClean="0">
                <a:latin typeface="华文宋体" panose="02010600040101010101" pitchFamily="2" charset="-122"/>
                <a:ea typeface="华文宋体" panose="02010600040101010101" pitchFamily="2" charset="-122"/>
              </a:rPr>
              <a:t>3-4 </a:t>
            </a:r>
            <a:r>
              <a:rPr lang="zh-CN" altLang="en-US" sz="2800" b="1" dirty="0" smtClean="0">
                <a:latin typeface="华文宋体" panose="02010600040101010101" pitchFamily="2" charset="-122"/>
                <a:ea typeface="华文宋体" panose="02010600040101010101" pitchFamily="2" charset="-122"/>
              </a:rPr>
              <a:t>个量级。</a:t>
            </a:r>
            <a:endParaRPr lang="en-US" altLang="zh-CN" sz="2800" b="1" dirty="0" smtClean="0">
              <a:latin typeface="华文宋体" panose="02010600040101010101" pitchFamily="2" charset="-122"/>
              <a:ea typeface="华文宋体" panose="02010600040101010101" pitchFamily="2" charset="-122"/>
            </a:endParaRPr>
          </a:p>
        </p:txBody>
      </p:sp>
      <p:pic>
        <p:nvPicPr>
          <p:cNvPr id="5" name="图片 4"/>
          <p:cNvPicPr>
            <a:picLocks noChangeAspect="1"/>
          </p:cNvPicPr>
          <p:nvPr/>
        </p:nvPicPr>
        <p:blipFill>
          <a:blip r:embed="rId2"/>
          <a:stretch>
            <a:fillRect/>
          </a:stretch>
        </p:blipFill>
        <p:spPr>
          <a:xfrm>
            <a:off x="4102036" y="2610040"/>
            <a:ext cx="3741744" cy="1104996"/>
          </a:xfrm>
          <a:prstGeom prst="rect">
            <a:avLst/>
          </a:prstGeom>
        </p:spPr>
      </p:pic>
    </p:spTree>
    <p:extLst>
      <p:ext uri="{BB962C8B-B14F-4D97-AF65-F5344CB8AC3E}">
        <p14:creationId xmlns:p14="http://schemas.microsoft.com/office/powerpoint/2010/main" val="11565752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基本图像</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838200" y="1823710"/>
            <a:ext cx="10941424" cy="3323987"/>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氦</a:t>
            </a:r>
            <a:r>
              <a:rPr lang="en-US" altLang="zh-CN" sz="2800" b="1" dirty="0" smtClean="0">
                <a:latin typeface="华文宋体" panose="02010600040101010101" pitchFamily="2" charset="-122"/>
                <a:ea typeface="华文宋体" panose="02010600040101010101" pitchFamily="2" charset="-122"/>
              </a:rPr>
              <a:t>-4</a:t>
            </a:r>
            <a:r>
              <a:rPr lang="zh-CN" altLang="en-US" sz="2800" b="1" dirty="0" smtClean="0">
                <a:latin typeface="华文宋体" panose="02010600040101010101" pitchFamily="2" charset="-122"/>
                <a:ea typeface="华文宋体" panose="02010600040101010101" pitchFamily="2" charset="-122"/>
              </a:rPr>
              <a:t>积累足够多之后才会进一步合成原子序数更大的核。实际上主要产生了第三号元素锂</a:t>
            </a:r>
            <a:endParaRPr lang="en-US" altLang="zh-CN" sz="2800" b="1" dirty="0">
              <a:latin typeface="华文宋体" panose="02010600040101010101" pitchFamily="2" charset="-122"/>
              <a:ea typeface="华文宋体" panose="02010600040101010101" pitchFamily="2" charset="-122"/>
            </a:endParaRPr>
          </a:p>
          <a:p>
            <a:pPr>
              <a:lnSpc>
                <a:spcPct val="150000"/>
              </a:lnSpc>
            </a:pP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smtClean="0">
              <a:latin typeface="华文宋体" panose="02010600040101010101" pitchFamily="2" charset="-122"/>
              <a:ea typeface="华文宋体" panose="02010600040101010101" pitchFamily="2" charset="-122"/>
            </a:endParaRPr>
          </a:p>
          <a:p>
            <a:pPr>
              <a:lnSpc>
                <a:spcPct val="150000"/>
              </a:lnSpc>
            </a:pPr>
            <a:r>
              <a:rPr lang="zh-CN" altLang="en-US" sz="2800" b="1" dirty="0" smtClean="0">
                <a:latin typeface="华文宋体" panose="02010600040101010101" pitchFamily="2" charset="-122"/>
                <a:ea typeface="华文宋体" panose="02010600040101010101" pitchFamily="2" charset="-122"/>
              </a:rPr>
              <a:t>铍</a:t>
            </a:r>
            <a:r>
              <a:rPr lang="en-US" altLang="zh-CN" sz="2800" b="1" dirty="0" smtClean="0">
                <a:latin typeface="华文宋体" panose="02010600040101010101" pitchFamily="2" charset="-122"/>
                <a:ea typeface="华文宋体" panose="02010600040101010101" pitchFamily="2" charset="-122"/>
              </a:rPr>
              <a:t>-7 </a:t>
            </a:r>
            <a:r>
              <a:rPr lang="zh-CN" altLang="en-US" sz="2800" b="1" dirty="0" smtClean="0">
                <a:latin typeface="华文宋体" panose="02010600040101010101" pitchFamily="2" charset="-122"/>
                <a:ea typeface="华文宋体" panose="02010600040101010101" pitchFamily="2" charset="-122"/>
              </a:rPr>
              <a:t>还会再反应转化为 锂</a:t>
            </a:r>
            <a:r>
              <a:rPr lang="en-US" altLang="zh-CN" sz="2800" b="1" dirty="0" smtClean="0">
                <a:latin typeface="华文宋体" panose="02010600040101010101" pitchFamily="2" charset="-122"/>
                <a:ea typeface="华文宋体" panose="02010600040101010101" pitchFamily="2" charset="-122"/>
              </a:rPr>
              <a:t>-7</a:t>
            </a:r>
            <a:r>
              <a:rPr lang="zh-CN" altLang="en-US" sz="2800" b="1" dirty="0" smtClean="0">
                <a:latin typeface="华文宋体" panose="02010600040101010101" pitchFamily="2" charset="-122"/>
                <a:ea typeface="华文宋体" panose="02010600040101010101" pitchFamily="2" charset="-122"/>
              </a:rPr>
              <a:t>，锂</a:t>
            </a:r>
            <a:r>
              <a:rPr lang="en-US" altLang="zh-CN" sz="2800" b="1" dirty="0" smtClean="0">
                <a:latin typeface="华文宋体" panose="02010600040101010101" pitchFamily="2" charset="-122"/>
                <a:ea typeface="华文宋体" panose="02010600040101010101" pitchFamily="2" charset="-122"/>
              </a:rPr>
              <a:t>-7 </a:t>
            </a:r>
            <a:r>
              <a:rPr lang="zh-CN" altLang="en-US" sz="2800" b="1" dirty="0" smtClean="0">
                <a:latin typeface="华文宋体" panose="02010600040101010101" pitchFamily="2" charset="-122"/>
                <a:ea typeface="华文宋体" panose="02010600040101010101" pitchFamily="2" charset="-122"/>
              </a:rPr>
              <a:t>也会与质子碰撞部分转化回氦</a:t>
            </a:r>
            <a:r>
              <a:rPr lang="en-US" altLang="zh-CN" sz="2800" b="1" dirty="0" smtClean="0">
                <a:latin typeface="华文宋体" panose="02010600040101010101" pitchFamily="2" charset="-122"/>
                <a:ea typeface="华文宋体" panose="02010600040101010101" pitchFamily="2" charset="-122"/>
              </a:rPr>
              <a:t>-4</a:t>
            </a:r>
          </a:p>
        </p:txBody>
      </p:sp>
      <p:pic>
        <p:nvPicPr>
          <p:cNvPr id="2" name="图片 1"/>
          <p:cNvPicPr>
            <a:picLocks noChangeAspect="1"/>
          </p:cNvPicPr>
          <p:nvPr/>
        </p:nvPicPr>
        <p:blipFill>
          <a:blip r:embed="rId2"/>
          <a:stretch>
            <a:fillRect/>
          </a:stretch>
        </p:blipFill>
        <p:spPr>
          <a:xfrm>
            <a:off x="4320386" y="3314099"/>
            <a:ext cx="2692686" cy="508490"/>
          </a:xfrm>
          <a:prstGeom prst="rect">
            <a:avLst/>
          </a:prstGeom>
        </p:spPr>
      </p:pic>
      <p:pic>
        <p:nvPicPr>
          <p:cNvPr id="4" name="图片 3"/>
          <p:cNvPicPr>
            <a:picLocks noChangeAspect="1"/>
          </p:cNvPicPr>
          <p:nvPr/>
        </p:nvPicPr>
        <p:blipFill>
          <a:blip r:embed="rId3"/>
          <a:stretch>
            <a:fillRect/>
          </a:stretch>
        </p:blipFill>
        <p:spPr>
          <a:xfrm>
            <a:off x="4320386" y="3955611"/>
            <a:ext cx="2889149" cy="543160"/>
          </a:xfrm>
          <a:prstGeom prst="rect">
            <a:avLst/>
          </a:prstGeom>
        </p:spPr>
      </p:pic>
      <p:pic>
        <p:nvPicPr>
          <p:cNvPr id="7" name="图片 6"/>
          <p:cNvPicPr>
            <a:picLocks noChangeAspect="1"/>
          </p:cNvPicPr>
          <p:nvPr/>
        </p:nvPicPr>
        <p:blipFill>
          <a:blip r:embed="rId4"/>
          <a:stretch>
            <a:fillRect/>
          </a:stretch>
        </p:blipFill>
        <p:spPr>
          <a:xfrm>
            <a:off x="4320386" y="5258290"/>
            <a:ext cx="2669390" cy="460239"/>
          </a:xfrm>
          <a:prstGeom prst="rect">
            <a:avLst/>
          </a:prstGeom>
        </p:spPr>
      </p:pic>
      <p:pic>
        <p:nvPicPr>
          <p:cNvPr id="8" name="图片 7"/>
          <p:cNvPicPr>
            <a:picLocks noChangeAspect="1"/>
          </p:cNvPicPr>
          <p:nvPr/>
        </p:nvPicPr>
        <p:blipFill>
          <a:blip r:embed="rId5"/>
          <a:stretch>
            <a:fillRect/>
          </a:stretch>
        </p:blipFill>
        <p:spPr>
          <a:xfrm>
            <a:off x="4320386" y="5794456"/>
            <a:ext cx="2841979" cy="483252"/>
          </a:xfrm>
          <a:prstGeom prst="rect">
            <a:avLst/>
          </a:prstGeom>
        </p:spPr>
      </p:pic>
    </p:spTree>
    <p:extLst>
      <p:ext uri="{BB962C8B-B14F-4D97-AF65-F5344CB8AC3E}">
        <p14:creationId xmlns:p14="http://schemas.microsoft.com/office/powerpoint/2010/main" val="33101001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基本图像</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838200" y="1823710"/>
            <a:ext cx="10941424" cy="3323987"/>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作为这些过程的综合效果，产生的锂</a:t>
            </a:r>
            <a:r>
              <a:rPr lang="en-US" altLang="zh-CN" sz="2800" b="1" dirty="0" smtClean="0">
                <a:latin typeface="华文宋体" panose="02010600040101010101" pitchFamily="2" charset="-122"/>
                <a:ea typeface="华文宋体" panose="02010600040101010101" pitchFamily="2" charset="-122"/>
              </a:rPr>
              <a:t>-7</a:t>
            </a:r>
            <a:r>
              <a:rPr lang="zh-CN" altLang="en-US" sz="2800" b="1" dirty="0" smtClean="0">
                <a:latin typeface="华文宋体" panose="02010600040101010101" pitchFamily="2" charset="-122"/>
                <a:ea typeface="华文宋体" panose="02010600040101010101" pitchFamily="2" charset="-122"/>
              </a:rPr>
              <a:t>极少，粒子数比氦</a:t>
            </a:r>
            <a:r>
              <a:rPr lang="en-US" altLang="zh-CN" sz="2800" b="1" dirty="0" smtClean="0">
                <a:latin typeface="华文宋体" panose="02010600040101010101" pitchFamily="2" charset="-122"/>
                <a:ea typeface="华文宋体" panose="02010600040101010101" pitchFamily="2" charset="-122"/>
              </a:rPr>
              <a:t>-4 </a:t>
            </a:r>
            <a:r>
              <a:rPr lang="zh-CN" altLang="en-US" sz="2800" b="1" dirty="0" smtClean="0">
                <a:latin typeface="华文宋体" panose="02010600040101010101" pitchFamily="2" charset="-122"/>
                <a:ea typeface="华文宋体" panose="02010600040101010101" pitchFamily="2" charset="-122"/>
              </a:rPr>
              <a:t>少 </a:t>
            </a:r>
            <a:r>
              <a:rPr lang="en-US" altLang="zh-CN" sz="2800" b="1" dirty="0" smtClean="0">
                <a:latin typeface="华文宋体" panose="02010600040101010101" pitchFamily="2" charset="-122"/>
                <a:ea typeface="华文宋体" panose="02010600040101010101" pitchFamily="2" charset="-122"/>
              </a:rPr>
              <a:t>8 - 9</a:t>
            </a:r>
            <a:r>
              <a:rPr lang="zh-CN" altLang="en-US" sz="2800" b="1" dirty="0" smtClean="0">
                <a:latin typeface="华文宋体" panose="02010600040101010101" pitchFamily="2" charset="-122"/>
                <a:ea typeface="华文宋体" panose="02010600040101010101" pitchFamily="2" charset="-122"/>
              </a:rPr>
              <a:t>个数量级。</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a:p>
            <a:pPr>
              <a:lnSpc>
                <a:spcPct val="150000"/>
              </a:lnSpc>
            </a:pPr>
            <a:r>
              <a:rPr lang="zh-CN" altLang="en-US" sz="2800" b="1" dirty="0" smtClean="0">
                <a:latin typeface="华文宋体" panose="02010600040101010101" pitchFamily="2" charset="-122"/>
                <a:ea typeface="华文宋体" panose="02010600040101010101" pitchFamily="2" charset="-122"/>
              </a:rPr>
              <a:t>通过热核反应产生原子序数更大的核需要更高的温度，而宇宙的温度在降低，因此早期核合成不能产生碳、氮、氧等元素。</a:t>
            </a:r>
            <a:endParaRPr lang="en-US" altLang="zh-CN" sz="2800" b="1"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4118704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BBN</a:t>
            </a:r>
            <a:r>
              <a:rPr lang="en-US" altLang="zh-CN" b="1" dirty="0">
                <a:latin typeface="华文宋体" panose="02010600040101010101" pitchFamily="2" charset="-122"/>
                <a:ea typeface="华文宋体" panose="02010600040101010101" pitchFamily="2" charset="-122"/>
              </a:rPr>
              <a:t> </a:t>
            </a:r>
            <a:r>
              <a:rPr lang="zh-CN" altLang="en-US" b="1" dirty="0" smtClean="0">
                <a:latin typeface="华文宋体" panose="02010600040101010101" pitchFamily="2" charset="-122"/>
                <a:ea typeface="华文宋体" panose="02010600040101010101" pitchFamily="2" charset="-122"/>
              </a:rPr>
              <a:t>反应图</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850" y="1294823"/>
            <a:ext cx="7734300" cy="4926204"/>
          </a:xfrm>
          <a:prstGeom prst="rect">
            <a:avLst/>
          </a:prstGeom>
        </p:spPr>
      </p:pic>
    </p:spTree>
    <p:extLst>
      <p:ext uri="{BB962C8B-B14F-4D97-AF65-F5344CB8AC3E}">
        <p14:creationId xmlns:p14="http://schemas.microsoft.com/office/powerpoint/2010/main" val="1211471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基本图像</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838200" y="1823710"/>
            <a:ext cx="10941424" cy="3908762"/>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当温度降低到 </a:t>
            </a:r>
            <a:r>
              <a:rPr lang="en-US" altLang="zh-CN" sz="2800" b="1" dirty="0" smtClean="0">
                <a:latin typeface="华文宋体" panose="02010600040101010101" pitchFamily="2" charset="-122"/>
                <a:ea typeface="华文宋体" panose="02010600040101010101" pitchFamily="2" charset="-122"/>
              </a:rPr>
              <a:t>0.01MeV (10^8 K) </a:t>
            </a:r>
            <a:r>
              <a:rPr lang="zh-CN" altLang="en-US" sz="2800" b="1" dirty="0" smtClean="0">
                <a:latin typeface="华文宋体" panose="02010600040101010101" pitchFamily="2" charset="-122"/>
                <a:ea typeface="华文宋体" panose="02010600040101010101" pitchFamily="2" charset="-122"/>
              </a:rPr>
              <a:t>左右，粒子的热动能已经太低而不足以引起核反应，因此原初的核合成过程就停止了。</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a:p>
            <a:pPr>
              <a:lnSpc>
                <a:spcPct val="150000"/>
              </a:lnSpc>
            </a:pPr>
            <a:r>
              <a:rPr lang="zh-CN" altLang="en-US" sz="2800" b="1" dirty="0" smtClean="0">
                <a:latin typeface="华文宋体" panose="02010600040101010101" pitchFamily="2" charset="-122"/>
                <a:ea typeface="华文宋体" panose="02010600040101010101" pitchFamily="2" charset="-122"/>
              </a:rPr>
              <a:t>整个过程持续不到</a:t>
            </a:r>
            <a:r>
              <a:rPr lang="en-US" altLang="zh-CN" sz="2800" b="1" dirty="0" smtClean="0">
                <a:latin typeface="华文宋体" panose="02010600040101010101" pitchFamily="2" charset="-122"/>
                <a:ea typeface="华文宋体" panose="02010600040101010101" pitchFamily="2" charset="-122"/>
              </a:rPr>
              <a:t>1</a:t>
            </a:r>
            <a:r>
              <a:rPr lang="zh-CN" altLang="en-US" sz="2800" b="1" dirty="0" smtClean="0">
                <a:latin typeface="华文宋体" panose="02010600040101010101" pitchFamily="2" charset="-122"/>
                <a:ea typeface="华文宋体" panose="02010600040101010101" pitchFamily="2" charset="-122"/>
              </a:rPr>
              <a:t>小时，产生的仅是最轻的原子核。氦</a:t>
            </a:r>
            <a:r>
              <a:rPr lang="en-US" altLang="zh-CN" sz="2800" b="1" dirty="0" smtClean="0">
                <a:latin typeface="华文宋体" panose="02010600040101010101" pitchFamily="2" charset="-122"/>
                <a:ea typeface="华文宋体" panose="02010600040101010101" pitchFamily="2" charset="-122"/>
              </a:rPr>
              <a:t>-4 </a:t>
            </a:r>
            <a:r>
              <a:rPr lang="zh-CN" altLang="en-US" sz="2800" b="1" dirty="0" smtClean="0">
                <a:latin typeface="华文宋体" panose="02010600040101010101" pitchFamily="2" charset="-122"/>
                <a:ea typeface="华文宋体" panose="02010600040101010101" pitchFamily="2" charset="-122"/>
              </a:rPr>
              <a:t>是主要产物。</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4075503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氦</a:t>
            </a:r>
            <a:r>
              <a:rPr lang="en-US" altLang="zh-CN" b="1" dirty="0" smtClean="0">
                <a:latin typeface="华文宋体" panose="02010600040101010101" pitchFamily="2" charset="-122"/>
                <a:ea typeface="华文宋体" panose="02010600040101010101" pitchFamily="2" charset="-122"/>
              </a:rPr>
              <a:t>-</a:t>
            </a:r>
            <a:r>
              <a:rPr lang="zh-CN" altLang="en-US" b="1" dirty="0" smtClean="0">
                <a:latin typeface="华文宋体" panose="02010600040101010101" pitchFamily="2" charset="-122"/>
                <a:ea typeface="华文宋体" panose="02010600040101010101" pitchFamily="2" charset="-122"/>
              </a:rPr>
              <a:t>丰度简单估算</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838200" y="1823710"/>
            <a:ext cx="10941424" cy="5262979"/>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以上是原初核合成的定性描述。如果简单定量估计：</a:t>
            </a:r>
            <a:endParaRPr lang="en-US" altLang="zh-CN" sz="2800" b="1" dirty="0" smtClean="0">
              <a:latin typeface="华文宋体" panose="02010600040101010101" pitchFamily="2" charset="-122"/>
              <a:ea typeface="华文宋体" panose="02010600040101010101" pitchFamily="2" charset="-122"/>
            </a:endParaRPr>
          </a:p>
          <a:p>
            <a:pPr lvl="1">
              <a:lnSpc>
                <a:spcPct val="150000"/>
              </a:lnSpc>
            </a:pPr>
            <a:r>
              <a:rPr lang="en-US" altLang="zh-CN" sz="2800" b="1" dirty="0" smtClean="0">
                <a:latin typeface="华文宋体" panose="02010600040101010101" pitchFamily="2" charset="-122"/>
                <a:ea typeface="华文宋体" panose="02010600040101010101" pitchFamily="2" charset="-122"/>
              </a:rPr>
              <a:t>		</a:t>
            </a:r>
            <a:r>
              <a:rPr lang="zh-CN" altLang="en-US" sz="2800" b="1" dirty="0" smtClean="0">
                <a:latin typeface="华文宋体" panose="02010600040101010101" pitchFamily="2" charset="-122"/>
                <a:ea typeface="华文宋体" panose="02010600040101010101" pitchFamily="2" charset="-122"/>
              </a:rPr>
              <a:t>设核合成之前质子和中子数目为</a:t>
            </a:r>
            <a:r>
              <a:rPr lang="en-US" altLang="zh-CN" sz="2800" b="1" dirty="0" smtClean="0">
                <a:latin typeface="华文宋体" panose="02010600040101010101" pitchFamily="2" charset="-122"/>
                <a:ea typeface="华文宋体" panose="02010600040101010101" pitchFamily="2" charset="-122"/>
              </a:rPr>
              <a:t>n</a:t>
            </a:r>
            <a:r>
              <a:rPr lang="en-US" altLang="zh-CN" sz="2800" baseline="-25000" dirty="0">
                <a:latin typeface="黑体" panose="02010609060101010101" pitchFamily="49" charset="-122"/>
                <a:ea typeface="黑体" panose="02010609060101010101" pitchFamily="49" charset="-122"/>
              </a:rPr>
              <a:t>p</a:t>
            </a:r>
            <a:r>
              <a:rPr lang="zh-CN" altLang="en-US" sz="2800" b="1" dirty="0" smtClean="0">
                <a:latin typeface="华文宋体" panose="02010600040101010101" pitchFamily="2" charset="-122"/>
                <a:ea typeface="华文宋体" panose="02010600040101010101" pitchFamily="2" charset="-122"/>
              </a:rPr>
              <a:t>，</a:t>
            </a:r>
            <a:r>
              <a:rPr lang="en-US" altLang="zh-CN" sz="2800" b="1" dirty="0" err="1" smtClean="0">
                <a:latin typeface="华文宋体" panose="02010600040101010101" pitchFamily="2" charset="-122"/>
                <a:ea typeface="华文宋体" panose="02010600040101010101" pitchFamily="2" charset="-122"/>
              </a:rPr>
              <a:t>n</a:t>
            </a:r>
            <a:r>
              <a:rPr lang="en-US" altLang="zh-CN" sz="2800" baseline="-25000" dirty="0" err="1" smtClean="0">
                <a:latin typeface="黑体" panose="02010609060101010101" pitchFamily="49" charset="-122"/>
                <a:ea typeface="黑体" panose="02010609060101010101" pitchFamily="49" charset="-122"/>
              </a:rPr>
              <a:t>n</a:t>
            </a:r>
            <a:r>
              <a:rPr lang="zh-CN" altLang="en-US" sz="2800" baseline="-25000" dirty="0" smtClean="0">
                <a:latin typeface="黑体" panose="02010609060101010101" pitchFamily="49" charset="-122"/>
                <a:ea typeface="黑体" panose="02010609060101010101" pitchFamily="49" charset="-122"/>
              </a:rPr>
              <a:t>；</a:t>
            </a:r>
            <a:endParaRPr lang="en-US" altLang="zh-CN" sz="2800" baseline="-25000" dirty="0" smtClean="0">
              <a:latin typeface="黑体" panose="02010609060101010101" pitchFamily="49" charset="-122"/>
              <a:ea typeface="黑体" panose="02010609060101010101" pitchFamily="49" charset="-122"/>
            </a:endParaRPr>
          </a:p>
          <a:p>
            <a:pPr lvl="1">
              <a:lnSpc>
                <a:spcPct val="150000"/>
              </a:lnSpc>
            </a:pPr>
            <a:r>
              <a:rPr lang="en-US" altLang="zh-CN" sz="2800" b="1" dirty="0" smtClean="0">
                <a:latin typeface="华文宋体" panose="02010600040101010101" pitchFamily="2" charset="-122"/>
                <a:ea typeface="华文宋体" panose="02010600040101010101" pitchFamily="2" charset="-122"/>
              </a:rPr>
              <a:t>		</a:t>
            </a:r>
            <a:r>
              <a:rPr lang="zh-CN" altLang="en-US" sz="2800" b="1" dirty="0" smtClean="0">
                <a:latin typeface="华文宋体" panose="02010600040101010101" pitchFamily="2" charset="-122"/>
                <a:ea typeface="华文宋体" panose="02010600040101010101" pitchFamily="2" charset="-122"/>
              </a:rPr>
              <a:t>核合成结束之后，最初中子和质子都结合成为氦</a:t>
            </a:r>
            <a:r>
              <a:rPr lang="en-US" altLang="zh-CN" sz="2800" b="1" dirty="0" smtClean="0">
                <a:latin typeface="华文宋体" panose="02010600040101010101" pitchFamily="2" charset="-122"/>
                <a:ea typeface="华文宋体" panose="02010600040101010101" pitchFamily="2" charset="-122"/>
              </a:rPr>
              <a:t>-4</a:t>
            </a:r>
            <a:r>
              <a:rPr lang="zh-CN" altLang="en-US" sz="2800" b="1" dirty="0" smtClean="0">
                <a:latin typeface="华文宋体" panose="02010600040101010101" pitchFamily="2" charset="-122"/>
                <a:ea typeface="华文宋体" panose="02010600040101010101" pitchFamily="2" charset="-122"/>
              </a:rPr>
              <a:t>，余下的质子就是电离的氢。这样就有</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a:p>
            <a:pPr>
              <a:lnSpc>
                <a:spcPct val="150000"/>
              </a:lnSpc>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氦</a:t>
            </a:r>
            <a:r>
              <a:rPr lang="en-US" altLang="zh-CN" sz="2800" dirty="0">
                <a:latin typeface="黑体" panose="02010609060101010101" pitchFamily="49" charset="-122"/>
                <a:ea typeface="黑体" panose="02010609060101010101" pitchFamily="49" charset="-122"/>
              </a:rPr>
              <a:t>-4</a:t>
            </a:r>
            <a:r>
              <a:rPr lang="zh-CN" altLang="en-US" sz="2800" dirty="0">
                <a:latin typeface="黑体" panose="02010609060101010101" pitchFamily="49" charset="-122"/>
                <a:ea typeface="黑体" panose="02010609060101010101" pitchFamily="49" charset="-122"/>
              </a:rPr>
              <a:t>粒子数</a:t>
            </a:r>
            <a:r>
              <a:rPr lang="zh-CN" altLang="en-US" sz="2800" dirty="0" smtClean="0">
                <a:latin typeface="黑体" panose="02010609060101010101" pitchFamily="49" charset="-122"/>
                <a:ea typeface="黑体" panose="02010609060101010101" pitchFamily="49" charset="-122"/>
              </a:rPr>
              <a:t>为：</a:t>
            </a:r>
            <a:r>
              <a:rPr lang="en-US" altLang="zh-CN" sz="2800" dirty="0" smtClean="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 </a:t>
            </a:r>
            <a:r>
              <a:rPr lang="en-US" altLang="zh-CN" sz="2800" dirty="0">
                <a:latin typeface="黑体" panose="02010609060101010101" pitchFamily="49" charset="-122"/>
                <a:ea typeface="黑体" panose="02010609060101010101" pitchFamily="49" charset="-122"/>
              </a:rPr>
              <a:t>n</a:t>
            </a:r>
            <a:r>
              <a:rPr lang="en-US" altLang="zh-CN" sz="2800" baseline="-25000" dirty="0">
                <a:latin typeface="黑体" panose="02010609060101010101" pitchFamily="49" charset="-122"/>
                <a:ea typeface="黑体" panose="02010609060101010101" pitchFamily="49" charset="-122"/>
              </a:rPr>
              <a:t>4</a:t>
            </a:r>
            <a:r>
              <a:rPr lang="en-US" altLang="zh-CN" sz="2800" dirty="0">
                <a:latin typeface="黑体" panose="02010609060101010101" pitchFamily="49" charset="-122"/>
                <a:ea typeface="黑体" panose="02010609060101010101" pitchFamily="49" charset="-122"/>
              </a:rPr>
              <a:t> = </a:t>
            </a:r>
            <a:r>
              <a:rPr lang="en-US" altLang="zh-CN" sz="2800" dirty="0" err="1">
                <a:latin typeface="黑体" panose="02010609060101010101" pitchFamily="49" charset="-122"/>
                <a:ea typeface="黑体" panose="02010609060101010101" pitchFamily="49" charset="-122"/>
              </a:rPr>
              <a:t>n</a:t>
            </a:r>
            <a:r>
              <a:rPr lang="en-US" altLang="zh-CN" sz="2800" baseline="-25000" dirty="0" err="1">
                <a:latin typeface="黑体" panose="02010609060101010101" pitchFamily="49" charset="-122"/>
                <a:ea typeface="黑体" panose="02010609060101010101" pitchFamily="49" charset="-122"/>
              </a:rPr>
              <a:t>n</a:t>
            </a:r>
            <a:r>
              <a:rPr lang="en-US" altLang="zh-CN" sz="2800" dirty="0">
                <a:latin typeface="黑体" panose="02010609060101010101" pitchFamily="49" charset="-122"/>
                <a:ea typeface="黑体" panose="02010609060101010101" pitchFamily="49" charset="-122"/>
              </a:rPr>
              <a:t>/2</a:t>
            </a:r>
          </a:p>
          <a:p>
            <a:pPr>
              <a:lnSpc>
                <a:spcPct val="150000"/>
              </a:lnSpc>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氢核的数目</a:t>
            </a:r>
            <a:r>
              <a:rPr lang="zh-CN" altLang="en-US" sz="2800" dirty="0" smtClean="0">
                <a:latin typeface="黑体" panose="02010609060101010101" pitchFamily="49" charset="-122"/>
                <a:ea typeface="黑体" panose="02010609060101010101" pitchFamily="49" charset="-122"/>
              </a:rPr>
              <a:t>为： </a:t>
            </a:r>
            <a:r>
              <a:rPr lang="en-US" altLang="zh-CN" sz="2800" dirty="0" smtClean="0">
                <a:latin typeface="黑体" panose="02010609060101010101" pitchFamily="49" charset="-122"/>
                <a:ea typeface="黑体" panose="02010609060101010101" pitchFamily="49" charset="-122"/>
              </a:rPr>
              <a:t>	 </a:t>
            </a:r>
            <a:r>
              <a:rPr lang="en-US" altLang="zh-CN" sz="2800" dirty="0" err="1" smtClean="0">
                <a:latin typeface="黑体" panose="02010609060101010101" pitchFamily="49" charset="-122"/>
                <a:ea typeface="黑体" panose="02010609060101010101" pitchFamily="49" charset="-122"/>
              </a:rPr>
              <a:t>n</a:t>
            </a:r>
            <a:r>
              <a:rPr lang="en-US" altLang="zh-CN" sz="2800" baseline="-25000" dirty="0" err="1" smtClean="0">
                <a:latin typeface="黑体" panose="02010609060101010101" pitchFamily="49" charset="-122"/>
                <a:ea typeface="黑体" panose="02010609060101010101" pitchFamily="49" charset="-122"/>
              </a:rPr>
              <a:t>H</a:t>
            </a:r>
            <a:r>
              <a:rPr lang="en-US" altLang="zh-CN" sz="2800" dirty="0" smtClean="0">
                <a:latin typeface="黑体" panose="02010609060101010101" pitchFamily="49" charset="-122"/>
                <a:ea typeface="黑体" panose="02010609060101010101" pitchFamily="49" charset="-122"/>
              </a:rPr>
              <a:t> </a:t>
            </a:r>
            <a:r>
              <a:rPr lang="en-US" altLang="zh-CN" sz="2800" dirty="0">
                <a:latin typeface="黑体" panose="02010609060101010101" pitchFamily="49" charset="-122"/>
                <a:ea typeface="黑体" panose="02010609060101010101" pitchFamily="49" charset="-122"/>
              </a:rPr>
              <a:t>= n</a:t>
            </a:r>
            <a:r>
              <a:rPr lang="en-US" altLang="zh-CN" sz="2400" baseline="-25000" dirty="0">
                <a:latin typeface="黑体" panose="02010609060101010101" pitchFamily="49" charset="-122"/>
                <a:ea typeface="黑体" panose="02010609060101010101" pitchFamily="49" charset="-122"/>
              </a:rPr>
              <a:t>p</a:t>
            </a:r>
            <a:r>
              <a:rPr lang="en-US" altLang="zh-CN" sz="2800" dirty="0">
                <a:latin typeface="黑体" panose="02010609060101010101" pitchFamily="49" charset="-122"/>
                <a:ea typeface="黑体" panose="02010609060101010101" pitchFamily="49" charset="-122"/>
              </a:rPr>
              <a:t> – </a:t>
            </a:r>
            <a:r>
              <a:rPr lang="en-US" altLang="zh-CN" sz="2800" dirty="0" err="1">
                <a:latin typeface="黑体" panose="02010609060101010101" pitchFamily="49" charset="-122"/>
                <a:ea typeface="黑体" panose="02010609060101010101" pitchFamily="49" charset="-122"/>
              </a:rPr>
              <a:t>n</a:t>
            </a:r>
            <a:r>
              <a:rPr lang="en-US" altLang="zh-CN" sz="2800" baseline="-25000" dirty="0" err="1">
                <a:latin typeface="黑体" panose="02010609060101010101" pitchFamily="49" charset="-122"/>
                <a:ea typeface="黑体" panose="02010609060101010101" pitchFamily="49" charset="-122"/>
              </a:rPr>
              <a:t>n</a:t>
            </a:r>
            <a:endParaRPr lang="en-US" altLang="zh-CN" sz="2800" baseline="-25000" dirty="0">
              <a:latin typeface="黑体" panose="02010609060101010101" pitchFamily="49" charset="-122"/>
              <a:ea typeface="黑体" panose="02010609060101010101" pitchFamily="49" charset="-122"/>
            </a:endParaRPr>
          </a:p>
          <a:p>
            <a:pPr>
              <a:lnSpc>
                <a:spcPct val="150000"/>
              </a:lnSpc>
            </a:pPr>
            <a:endParaRPr lang="en-US" altLang="zh-CN" sz="2800" b="1"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673810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华文宋体" panose="02010600040101010101" pitchFamily="2" charset="-122"/>
                <a:ea typeface="华文宋体" panose="02010600040101010101" pitchFamily="2" charset="-122"/>
              </a:rPr>
              <a:t>References</a:t>
            </a:r>
            <a:endParaRPr lang="zh-CN" altLang="en-US" b="1" dirty="0">
              <a:latin typeface="华文宋体" panose="02010600040101010101" pitchFamily="2" charset="-122"/>
              <a:ea typeface="华文宋体" panose="02010600040101010101" pitchFamily="2" charset="-122"/>
            </a:endParaRPr>
          </a:p>
        </p:txBody>
      </p:sp>
      <p:sp>
        <p:nvSpPr>
          <p:cNvPr id="3" name="内容占位符 2"/>
          <p:cNvSpPr>
            <a:spLocks noGrp="1"/>
          </p:cNvSpPr>
          <p:nvPr>
            <p:ph idx="1"/>
          </p:nvPr>
        </p:nvSpPr>
        <p:spPr/>
        <p:txBody>
          <a:bodyPr>
            <a:normAutofit/>
          </a:bodyPr>
          <a:lstStyle/>
          <a:p>
            <a:pPr marL="0" indent="0">
              <a:buNone/>
            </a:pPr>
            <a:r>
              <a:rPr lang="en-US" altLang="zh-CN" sz="2400" b="1" dirty="0" smtClean="0">
                <a:latin typeface="华文宋体" panose="02010600040101010101" pitchFamily="2" charset="-122"/>
                <a:ea typeface="华文宋体" panose="02010600040101010101" pitchFamily="2" charset="-122"/>
              </a:rPr>
              <a:t>S. Weinberg, Cosmology </a:t>
            </a:r>
          </a:p>
        </p:txBody>
      </p:sp>
      <p:pic>
        <p:nvPicPr>
          <p:cNvPr id="7" name="图片 6"/>
          <p:cNvPicPr>
            <a:picLocks noChangeAspect="1"/>
          </p:cNvPicPr>
          <p:nvPr/>
        </p:nvPicPr>
        <p:blipFill>
          <a:blip r:embed="rId2"/>
          <a:stretch>
            <a:fillRect/>
          </a:stretch>
        </p:blipFill>
        <p:spPr>
          <a:xfrm>
            <a:off x="6969854" y="447495"/>
            <a:ext cx="3844200" cy="5729468"/>
          </a:xfrm>
          <a:prstGeom prst="rect">
            <a:avLst/>
          </a:prstGeom>
        </p:spPr>
      </p:pic>
    </p:spTree>
    <p:extLst>
      <p:ext uri="{BB962C8B-B14F-4D97-AF65-F5344CB8AC3E}">
        <p14:creationId xmlns:p14="http://schemas.microsoft.com/office/powerpoint/2010/main" val="732304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氦</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丰度</a:t>
            </a:r>
            <a:r>
              <a:rPr lang="zh-CN" altLang="en-US" b="1" dirty="0" smtClean="0">
                <a:latin typeface="华文宋体" panose="02010600040101010101" pitchFamily="2" charset="-122"/>
                <a:ea typeface="华文宋体" panose="02010600040101010101" pitchFamily="2" charset="-122"/>
              </a:rPr>
              <a:t>简单</a:t>
            </a:r>
            <a:r>
              <a:rPr lang="zh-CN" altLang="en-US" b="1" dirty="0">
                <a:latin typeface="华文宋体" panose="02010600040101010101" pitchFamily="2" charset="-122"/>
                <a:ea typeface="华文宋体" panose="02010600040101010101" pitchFamily="2" charset="-122"/>
              </a:rPr>
              <a:t>估算</a:t>
            </a:r>
          </a:p>
        </p:txBody>
      </p:sp>
      <mc:AlternateContent xmlns:mc="http://schemas.openxmlformats.org/markup-compatibility/2006" xmlns:a14="http://schemas.microsoft.com/office/drawing/2010/main">
        <mc:Choice Requires="a14">
          <p:sp>
            <p:nvSpPr>
              <p:cNvPr id="3" name="矩形 2"/>
              <p:cNvSpPr/>
              <p:nvPr/>
            </p:nvSpPr>
            <p:spPr>
              <a:xfrm>
                <a:off x="838200" y="1823710"/>
                <a:ext cx="10941424" cy="4377545"/>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一般定义</a:t>
                </a:r>
                <a:r>
                  <a:rPr lang="zh-CN" altLang="en-US" sz="2800" b="1" dirty="0" smtClean="0">
                    <a:latin typeface="黑体" panose="02010609060101010101" pitchFamily="49" charset="-122"/>
                    <a:ea typeface="黑体" panose="02010609060101010101" pitchFamily="49" charset="-122"/>
                  </a:rPr>
                  <a:t>元素丰度为该元素在气体中的质量百分比</a:t>
                </a:r>
                <a:r>
                  <a:rPr lang="zh-CN" altLang="en-US" sz="2800" b="1" dirty="0" smtClean="0">
                    <a:latin typeface="华文宋体" panose="02010600040101010101" pitchFamily="2" charset="-122"/>
                    <a:ea typeface="华文宋体" panose="02010600040101010101" pitchFamily="2" charset="-122"/>
                  </a:rPr>
                  <a:t>。那么氦</a:t>
                </a:r>
                <a:r>
                  <a:rPr lang="en-US" altLang="zh-CN" sz="2800" b="1" dirty="0" smtClean="0">
                    <a:latin typeface="华文宋体" panose="02010600040101010101" pitchFamily="2" charset="-122"/>
                    <a:ea typeface="华文宋体" panose="02010600040101010101" pitchFamily="2" charset="-122"/>
                  </a:rPr>
                  <a:t>-4</a:t>
                </a:r>
                <a:r>
                  <a:rPr lang="zh-CN" altLang="en-US" sz="2800" b="1" dirty="0" smtClean="0">
                    <a:latin typeface="华文宋体" panose="02010600040101010101" pitchFamily="2" charset="-122"/>
                    <a:ea typeface="华文宋体" panose="02010600040101010101" pitchFamily="2" charset="-122"/>
                  </a:rPr>
                  <a:t>有</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ea typeface="华文宋体" panose="02010600040101010101" pitchFamily="2" charset="-122"/>
                            </a:rPr>
                          </m:ctrlPr>
                        </m:sSubPr>
                        <m:e>
                          <m:r>
                            <a:rPr lang="en-US" altLang="zh-CN" sz="2800" b="1" i="1" smtClean="0">
                              <a:latin typeface="Cambria Math" panose="02040503050406030204" pitchFamily="18" charset="0"/>
                              <a:ea typeface="华文宋体" panose="02010600040101010101" pitchFamily="2" charset="-122"/>
                            </a:rPr>
                            <m:t>𝒀</m:t>
                          </m:r>
                        </m:e>
                        <m:sub>
                          <m:r>
                            <a:rPr lang="en-US" altLang="zh-CN" sz="2800" b="1" i="1" smtClean="0">
                              <a:latin typeface="Cambria Math" panose="02040503050406030204" pitchFamily="18" charset="0"/>
                              <a:ea typeface="华文宋体" panose="02010600040101010101" pitchFamily="2" charset="-122"/>
                            </a:rPr>
                            <m:t>𝟒</m:t>
                          </m:r>
                        </m:sub>
                      </m:sSub>
                      <m:r>
                        <a:rPr lang="en-US" altLang="zh-CN" sz="2800" b="1" i="1" smtClean="0">
                          <a:latin typeface="Cambria Math" panose="02040503050406030204" pitchFamily="18" charset="0"/>
                          <a:ea typeface="华文宋体" panose="02010600040101010101" pitchFamily="2" charset="-122"/>
                        </a:rPr>
                        <m:t>=</m:t>
                      </m:r>
                      <m:f>
                        <m:fPr>
                          <m:ctrlPr>
                            <a:rPr lang="en-US" altLang="zh-CN" sz="2800" b="1" i="1" smtClean="0">
                              <a:latin typeface="Cambria Math" panose="02040503050406030204" pitchFamily="18" charset="0"/>
                              <a:ea typeface="华文宋体" panose="02010600040101010101" pitchFamily="2" charset="-122"/>
                            </a:rPr>
                          </m:ctrlPr>
                        </m:fPr>
                        <m:num>
                          <m:r>
                            <a:rPr lang="en-US" altLang="zh-CN" sz="2800" b="1" i="1" smtClean="0">
                              <a:latin typeface="Cambria Math" panose="02040503050406030204" pitchFamily="18" charset="0"/>
                              <a:ea typeface="华文宋体" panose="02010600040101010101" pitchFamily="2" charset="-122"/>
                            </a:rPr>
                            <m:t>𝟒</m:t>
                          </m:r>
                          <m:sSub>
                            <m:sSubPr>
                              <m:ctrlPr>
                                <a:rPr lang="en-US" altLang="zh-CN" sz="2800" b="1" i="1" smtClean="0">
                                  <a:latin typeface="Cambria Math" panose="02040503050406030204" pitchFamily="18" charset="0"/>
                                  <a:ea typeface="华文宋体" panose="02010600040101010101" pitchFamily="2" charset="-122"/>
                                </a:rPr>
                              </m:ctrlPr>
                            </m:sSubPr>
                            <m:e>
                              <m:r>
                                <a:rPr lang="en-US" altLang="zh-CN" sz="2800" b="1" i="1" smtClean="0">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𝟒</m:t>
                              </m:r>
                            </m:sub>
                          </m:sSub>
                        </m:num>
                        <m:den>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a:latin typeface="Cambria Math" panose="02040503050406030204" pitchFamily="18" charset="0"/>
                                  <a:ea typeface="华文宋体" panose="02010600040101010101" pitchFamily="2" charset="-122"/>
                                </a:rPr>
                                <m:t>𝒏</m:t>
                              </m:r>
                            </m:e>
                            <m:sub>
                              <m:r>
                                <m:rPr>
                                  <m:sty m:val="p"/>
                                </m:rPr>
                                <a:rPr lang="en-US" altLang="zh-CN" sz="2800" b="1" i="1">
                                  <a:latin typeface="Cambria Math" panose="02040503050406030204" pitchFamily="18" charset="0"/>
                                  <a:ea typeface="华文宋体" panose="02010600040101010101" pitchFamily="2" charset="-122"/>
                                </a:rPr>
                                <m:t>H</m:t>
                              </m:r>
                            </m:sub>
                          </m:sSub>
                          <m:r>
                            <a:rPr lang="en-US" altLang="zh-CN" sz="2800" b="1" i="1" smtClean="0">
                              <a:latin typeface="Cambria Math" panose="02040503050406030204" pitchFamily="18" charset="0"/>
                              <a:ea typeface="华文宋体" panose="02010600040101010101" pitchFamily="2" charset="-122"/>
                            </a:rPr>
                            <m:t>+</m:t>
                          </m:r>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smtClean="0">
                                  <a:latin typeface="Cambria Math" panose="02040503050406030204" pitchFamily="18" charset="0"/>
                                  <a:ea typeface="华文宋体" panose="02010600040101010101" pitchFamily="2" charset="-122"/>
                                </a:rPr>
                                <m:t>𝟒</m:t>
                              </m:r>
                              <m:r>
                                <a:rPr lang="en-US" altLang="zh-CN" sz="2800" b="1" i="1">
                                  <a:latin typeface="Cambria Math" panose="02040503050406030204" pitchFamily="18" charset="0"/>
                                  <a:ea typeface="华文宋体" panose="02010600040101010101" pitchFamily="2" charset="-122"/>
                                </a:rPr>
                                <m:t>𝒏</m:t>
                              </m:r>
                            </m:e>
                            <m:sub>
                              <m:r>
                                <a:rPr lang="en-US" altLang="zh-CN" sz="2800" b="1" i="1">
                                  <a:latin typeface="Cambria Math" panose="02040503050406030204" pitchFamily="18" charset="0"/>
                                  <a:ea typeface="华文宋体" panose="02010600040101010101" pitchFamily="2" charset="-122"/>
                                </a:rPr>
                                <m:t>𝟒</m:t>
                              </m:r>
                            </m:sub>
                          </m:sSub>
                        </m:den>
                      </m:f>
                      <m:r>
                        <a:rPr lang="en-US" altLang="zh-CN" sz="2800" b="1" i="1" smtClean="0">
                          <a:latin typeface="Cambria Math" panose="02040503050406030204" pitchFamily="18" charset="0"/>
                          <a:ea typeface="华文宋体" panose="02010600040101010101" pitchFamily="2" charset="-122"/>
                        </a:rPr>
                        <m:t>=</m:t>
                      </m:r>
                      <m:f>
                        <m:fPr>
                          <m:ctrlPr>
                            <a:rPr lang="en-US" altLang="zh-CN" sz="2800" b="1" i="1">
                              <a:latin typeface="Cambria Math" panose="02040503050406030204" pitchFamily="18" charset="0"/>
                              <a:ea typeface="华文宋体" panose="02010600040101010101" pitchFamily="2" charset="-122"/>
                            </a:rPr>
                          </m:ctrlPr>
                        </m:fPr>
                        <m:num>
                          <m:r>
                            <a:rPr lang="en-US" altLang="zh-CN" sz="2800" b="1" i="1" smtClean="0">
                              <a:latin typeface="Cambria Math" panose="02040503050406030204" pitchFamily="18" charset="0"/>
                              <a:ea typeface="华文宋体" panose="02010600040101010101" pitchFamily="2" charset="-122"/>
                            </a:rPr>
                            <m:t>𝟐</m:t>
                          </m:r>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𝒏</m:t>
                              </m:r>
                            </m:sub>
                          </m:sSub>
                        </m:num>
                        <m:den>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𝒑</m:t>
                              </m:r>
                            </m:sub>
                          </m:sSub>
                          <m:r>
                            <a:rPr lang="en-US" altLang="zh-CN" sz="2800" b="1" i="1">
                              <a:latin typeface="Cambria Math" panose="02040503050406030204" pitchFamily="18" charset="0"/>
                              <a:ea typeface="华文宋体" panose="02010600040101010101" pitchFamily="2" charset="-122"/>
                            </a:rPr>
                            <m:t>+</m:t>
                          </m:r>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𝒏</m:t>
                              </m:r>
                            </m:sub>
                          </m:sSub>
                        </m:den>
                      </m:f>
                      <m:r>
                        <a:rPr lang="en-US" altLang="zh-CN" sz="2800" b="1" i="1" smtClean="0">
                          <a:latin typeface="Cambria Math" panose="02040503050406030204" pitchFamily="18" charset="0"/>
                          <a:ea typeface="华文宋体" panose="02010600040101010101" pitchFamily="2" charset="-122"/>
                        </a:rPr>
                        <m:t>=</m:t>
                      </m:r>
                      <m:f>
                        <m:fPr>
                          <m:ctrlPr>
                            <a:rPr lang="en-US" altLang="zh-CN" sz="2800" b="1" i="1" smtClean="0">
                              <a:latin typeface="Cambria Math" panose="02040503050406030204" pitchFamily="18" charset="0"/>
                              <a:ea typeface="华文宋体" panose="02010600040101010101" pitchFamily="2" charset="-122"/>
                            </a:rPr>
                          </m:ctrlPr>
                        </m:fPr>
                        <m:num>
                          <m:r>
                            <a:rPr lang="en-US" altLang="zh-CN" sz="2800" b="1" i="1">
                              <a:latin typeface="Cambria Math" panose="02040503050406030204" pitchFamily="18" charset="0"/>
                              <a:ea typeface="华文宋体" panose="02010600040101010101" pitchFamily="2" charset="-122"/>
                            </a:rPr>
                            <m:t>𝟐</m:t>
                          </m:r>
                          <m:r>
                            <a:rPr lang="en-US" altLang="zh-CN" sz="2800" b="1" i="1" smtClean="0">
                              <a:latin typeface="Cambria Math" panose="02040503050406030204" pitchFamily="18" charset="0"/>
                              <a:ea typeface="华文宋体" panose="02010600040101010101" pitchFamily="2" charset="-122"/>
                            </a:rPr>
                            <m:t>(</m:t>
                          </m:r>
                          <m:f>
                            <m:fPr>
                              <m:ctrlPr>
                                <a:rPr lang="en-US" altLang="zh-CN" sz="2800" b="1" i="1">
                                  <a:latin typeface="Cambria Math" panose="02040503050406030204" pitchFamily="18" charset="0"/>
                                  <a:ea typeface="华文宋体" panose="02010600040101010101" pitchFamily="2" charset="-122"/>
                                </a:rPr>
                              </m:ctrlPr>
                            </m:fPr>
                            <m:num>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a:latin typeface="Cambria Math" panose="02040503050406030204" pitchFamily="18" charset="0"/>
                                      <a:ea typeface="华文宋体" panose="02010600040101010101" pitchFamily="2" charset="-122"/>
                                    </a:rPr>
                                    <m:t>𝒏</m:t>
                                  </m:r>
                                </m:e>
                                <m:sub>
                                  <m:r>
                                    <a:rPr lang="en-US" altLang="zh-CN" sz="2800" b="1" i="1">
                                      <a:latin typeface="Cambria Math" panose="02040503050406030204" pitchFamily="18" charset="0"/>
                                      <a:ea typeface="华文宋体" panose="02010600040101010101" pitchFamily="2" charset="-122"/>
                                    </a:rPr>
                                    <m:t>𝒏</m:t>
                                  </m:r>
                                </m:sub>
                              </m:sSub>
                            </m:num>
                            <m:den>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a:latin typeface="Cambria Math" panose="02040503050406030204" pitchFamily="18" charset="0"/>
                                      <a:ea typeface="华文宋体" panose="02010600040101010101" pitchFamily="2" charset="-122"/>
                                    </a:rPr>
                                    <m:t>𝒏</m:t>
                                  </m:r>
                                </m:e>
                                <m:sub>
                                  <m:r>
                                    <a:rPr lang="en-US" altLang="zh-CN" sz="2800" b="1" i="1">
                                      <a:latin typeface="Cambria Math" panose="02040503050406030204" pitchFamily="18" charset="0"/>
                                      <a:ea typeface="华文宋体" panose="02010600040101010101" pitchFamily="2" charset="-122"/>
                                    </a:rPr>
                                    <m:t>𝒑</m:t>
                                  </m:r>
                                </m:sub>
                              </m:sSub>
                            </m:den>
                          </m:f>
                          <m:r>
                            <a:rPr lang="en-US" altLang="zh-CN" sz="2800" b="1" i="1" smtClean="0">
                              <a:latin typeface="Cambria Math" panose="02040503050406030204" pitchFamily="18" charset="0"/>
                              <a:ea typeface="华文宋体" panose="02010600040101010101" pitchFamily="2" charset="-122"/>
                            </a:rPr>
                            <m:t>)</m:t>
                          </m:r>
                        </m:num>
                        <m:den>
                          <m:r>
                            <a:rPr lang="en-US" altLang="zh-CN" sz="2800" b="1" i="1" smtClean="0">
                              <a:latin typeface="Cambria Math" panose="02040503050406030204" pitchFamily="18" charset="0"/>
                              <a:ea typeface="华文宋体" panose="02010600040101010101" pitchFamily="2" charset="-122"/>
                            </a:rPr>
                            <m:t>𝟏</m:t>
                          </m:r>
                          <m:r>
                            <a:rPr lang="en-US" altLang="zh-CN" sz="2800" b="1" i="1" smtClean="0">
                              <a:latin typeface="Cambria Math" panose="02040503050406030204" pitchFamily="18" charset="0"/>
                              <a:ea typeface="华文宋体" panose="02010600040101010101" pitchFamily="2" charset="-122"/>
                            </a:rPr>
                            <m:t>+</m:t>
                          </m:r>
                          <m:r>
                            <a:rPr lang="en-US" altLang="zh-CN" sz="2800" b="1" i="1" smtClean="0">
                              <a:latin typeface="Cambria Math" panose="02040503050406030204" pitchFamily="18" charset="0"/>
                              <a:ea typeface="华文宋体" panose="02010600040101010101" pitchFamily="2" charset="-122"/>
                            </a:rPr>
                            <m:t>𝟐</m:t>
                          </m:r>
                          <m:r>
                            <a:rPr lang="en-US" altLang="zh-CN" sz="2800" b="1" i="1" smtClean="0">
                              <a:latin typeface="Cambria Math" panose="02040503050406030204" pitchFamily="18" charset="0"/>
                              <a:ea typeface="华文宋体" panose="02010600040101010101" pitchFamily="2" charset="-122"/>
                            </a:rPr>
                            <m:t>(</m:t>
                          </m:r>
                          <m:f>
                            <m:fPr>
                              <m:ctrlPr>
                                <a:rPr lang="en-US" altLang="zh-CN" sz="2800" b="1" i="1" smtClean="0">
                                  <a:latin typeface="Cambria Math" panose="02040503050406030204" pitchFamily="18" charset="0"/>
                                  <a:ea typeface="华文宋体" panose="02010600040101010101" pitchFamily="2" charset="-122"/>
                                </a:rPr>
                              </m:ctrlPr>
                            </m:fPr>
                            <m:num>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𝒏</m:t>
                                  </m:r>
                                </m:sub>
                              </m:sSub>
                            </m:num>
                            <m:den>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𝒑</m:t>
                                  </m:r>
                                </m:sub>
                              </m:sSub>
                            </m:den>
                          </m:f>
                          <m:r>
                            <a:rPr lang="en-US" altLang="zh-CN" sz="2800" b="1" i="1" smtClean="0">
                              <a:latin typeface="Cambria Math" panose="02040503050406030204" pitchFamily="18" charset="0"/>
                              <a:ea typeface="华文宋体" panose="02010600040101010101" pitchFamily="2" charset="-122"/>
                            </a:rPr>
                            <m:t>)</m:t>
                          </m:r>
                        </m:den>
                      </m:f>
                    </m:oMath>
                  </m:oMathPara>
                </a14:m>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smtClean="0">
                  <a:latin typeface="华文宋体" panose="02010600040101010101" pitchFamily="2" charset="-122"/>
                  <a:ea typeface="华文宋体" panose="02010600040101010101" pitchFamily="2" charset="-122"/>
                </a:endParaRPr>
              </a:p>
              <a:p>
                <a:pPr>
                  <a:lnSpc>
                    <a:spcPct val="150000"/>
                  </a:lnSpc>
                </a:pPr>
                <a:r>
                  <a:rPr lang="en-US" altLang="zh-CN" sz="2800" b="1" dirty="0" smtClean="0">
                    <a:latin typeface="华文宋体" panose="02010600040101010101" pitchFamily="2" charset="-122"/>
                    <a:ea typeface="华文宋体" panose="02010600040101010101" pitchFamily="2" charset="-122"/>
                  </a:rPr>
                  <a:t>Gamow</a:t>
                </a:r>
                <a:r>
                  <a:rPr lang="zh-CN" altLang="en-US" sz="2800" b="1" dirty="0">
                    <a:latin typeface="华文宋体" panose="02010600040101010101" pitchFamily="2" charset="-122"/>
                    <a:ea typeface="华文宋体" panose="02010600040101010101" pitchFamily="2" charset="-122"/>
                  </a:rPr>
                  <a:t> </a:t>
                </a:r>
                <a:r>
                  <a:rPr lang="zh-CN" altLang="en-US" sz="2800" b="1" dirty="0" smtClean="0">
                    <a:latin typeface="华文宋体" panose="02010600040101010101" pitchFamily="2" charset="-122"/>
                    <a:ea typeface="华文宋体" panose="02010600040101010101" pitchFamily="2" charset="-122"/>
                  </a:rPr>
                  <a:t>由中子</a:t>
                </a:r>
                <a:r>
                  <a:rPr lang="en-US" altLang="zh-CN" sz="2800" b="1" dirty="0" smtClean="0">
                    <a:latin typeface="华文宋体" panose="02010600040101010101" pitchFamily="2" charset="-122"/>
                    <a:ea typeface="华文宋体" panose="02010600040101010101" pitchFamily="2" charset="-122"/>
                  </a:rPr>
                  <a:t>-</a:t>
                </a:r>
                <a:r>
                  <a:rPr lang="zh-CN" altLang="en-US" sz="2800" b="1" dirty="0" smtClean="0">
                    <a:latin typeface="华文宋体" panose="02010600040101010101" pitchFamily="2" charset="-122"/>
                    <a:ea typeface="华文宋体" panose="02010600040101010101" pitchFamily="2" charset="-122"/>
                  </a:rPr>
                  <a:t>质子数之比（</a:t>
                </a:r>
                <a:r>
                  <a:rPr lang="en-US" altLang="zh-CN" sz="2800" b="1" dirty="0" smtClean="0">
                    <a:latin typeface="华文宋体" panose="02010600040101010101" pitchFamily="2" charset="-122"/>
                    <a:ea typeface="华文宋体" panose="02010600040101010101" pitchFamily="2" charset="-122"/>
                  </a:rPr>
                  <a:t>1</a:t>
                </a:r>
                <a:r>
                  <a:rPr lang="zh-CN" altLang="en-US" sz="2800" b="1" dirty="0" smtClean="0">
                    <a:latin typeface="华文宋体" panose="02010600040101010101" pitchFamily="2" charset="-122"/>
                    <a:ea typeface="华文宋体" panose="02010600040101010101" pitchFamily="2" charset="-122"/>
                  </a:rPr>
                  <a:t>：</a:t>
                </a:r>
                <a:r>
                  <a:rPr lang="en-US" altLang="zh-CN" sz="2800" b="1" dirty="0" smtClean="0">
                    <a:latin typeface="华文宋体" panose="02010600040101010101" pitchFamily="2" charset="-122"/>
                    <a:ea typeface="华文宋体" panose="02010600040101010101" pitchFamily="2" charset="-122"/>
                  </a:rPr>
                  <a:t>7</a:t>
                </a:r>
                <a:r>
                  <a:rPr lang="zh-CN" altLang="en-US" sz="2800" b="1" dirty="0" smtClean="0">
                    <a:latin typeface="华文宋体" panose="02010600040101010101" pitchFamily="2" charset="-122"/>
                    <a:ea typeface="华文宋体" panose="02010600040101010101" pitchFamily="2" charset="-122"/>
                  </a:rPr>
                  <a:t>）估计了氦的丰度（</a:t>
                </a:r>
                <a:r>
                  <a:rPr lang="en-US" altLang="zh-CN" sz="2800" b="1" dirty="0" smtClean="0">
                    <a:latin typeface="华文宋体" panose="02010600040101010101" pitchFamily="2" charset="-122"/>
                    <a:ea typeface="华文宋体" panose="02010600040101010101" pitchFamily="2" charset="-122"/>
                  </a:rPr>
                  <a:t>25%</a:t>
                </a:r>
                <a:r>
                  <a:rPr lang="zh-CN" altLang="en-US" sz="2800" b="1" dirty="0" smtClean="0">
                    <a:latin typeface="华文宋体" panose="02010600040101010101" pitchFamily="2" charset="-122"/>
                    <a:ea typeface="华文宋体" panose="02010600040101010101" pitchFamily="2" charset="-122"/>
                  </a:rPr>
                  <a:t>）。</a:t>
                </a:r>
                <a:endParaRPr lang="en-US" altLang="zh-CN" sz="2800" b="1" dirty="0">
                  <a:latin typeface="华文宋体" panose="02010600040101010101" pitchFamily="2" charset="-122"/>
                  <a:ea typeface="华文宋体" panose="0201060004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838200" y="1823710"/>
                <a:ext cx="10941424" cy="4377545"/>
              </a:xfrm>
              <a:prstGeom prst="rect">
                <a:avLst/>
              </a:prstGeom>
              <a:blipFill>
                <a:blip r:embed="rId2"/>
                <a:stretch>
                  <a:fillRect l="-1171" b="-15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45427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估算中子</a:t>
            </a:r>
            <a:r>
              <a:rPr lang="en-US" altLang="zh-CN" b="1" dirty="0" smtClean="0">
                <a:latin typeface="华文宋体" panose="02010600040101010101" pitchFamily="2" charset="-122"/>
                <a:ea typeface="华文宋体" panose="02010600040101010101" pitchFamily="2" charset="-122"/>
              </a:rPr>
              <a:t>-</a:t>
            </a:r>
            <a:r>
              <a:rPr lang="zh-CN" altLang="en-US" b="1" dirty="0" smtClean="0">
                <a:latin typeface="华文宋体" panose="02010600040101010101" pitchFamily="2" charset="-122"/>
                <a:ea typeface="华文宋体" panose="02010600040101010101" pitchFamily="2" charset="-122"/>
              </a:rPr>
              <a:t>质子数目比</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838200" y="1823710"/>
            <a:ext cx="10941424" cy="2677656"/>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下面估计中子</a:t>
            </a:r>
            <a:r>
              <a:rPr lang="en-US" altLang="zh-CN" sz="2800" b="1" dirty="0" smtClean="0">
                <a:latin typeface="华文宋体" panose="02010600040101010101" pitchFamily="2" charset="-122"/>
                <a:ea typeface="华文宋体" panose="02010600040101010101" pitchFamily="2" charset="-122"/>
              </a:rPr>
              <a:t>-</a:t>
            </a:r>
            <a:r>
              <a:rPr lang="zh-CN" altLang="en-US" sz="2800" b="1" dirty="0" smtClean="0">
                <a:latin typeface="华文宋体" panose="02010600040101010101" pitchFamily="2" charset="-122"/>
                <a:ea typeface="华文宋体" panose="02010600040101010101" pitchFamily="2" charset="-122"/>
              </a:rPr>
              <a:t>质子数目比。</a:t>
            </a:r>
            <a:endParaRPr lang="en-US" altLang="zh-CN" sz="2800" b="1" dirty="0">
              <a:latin typeface="华文宋体" panose="02010600040101010101" pitchFamily="2" charset="-122"/>
              <a:ea typeface="华文宋体" panose="02010600040101010101" pitchFamily="2" charset="-122"/>
            </a:endParaRPr>
          </a:p>
          <a:p>
            <a:pPr>
              <a:lnSpc>
                <a:spcPct val="150000"/>
              </a:lnSpc>
            </a:pPr>
            <a:r>
              <a:rPr lang="zh-CN" altLang="en-US" sz="2800" b="1" dirty="0" smtClean="0">
                <a:latin typeface="华文宋体" panose="02010600040101010101" pitchFamily="2" charset="-122"/>
                <a:ea typeface="华文宋体" panose="02010600040101010101" pitchFamily="2" charset="-122"/>
              </a:rPr>
              <a:t>温度高于</a:t>
            </a:r>
            <a:r>
              <a:rPr lang="en-US" altLang="zh-CN" sz="2800" b="1" dirty="0" smtClean="0">
                <a:latin typeface="华文宋体" panose="02010600040101010101" pitchFamily="2" charset="-122"/>
                <a:ea typeface="华文宋体" panose="02010600040101010101" pitchFamily="2" charset="-122"/>
              </a:rPr>
              <a:t>1MeV</a:t>
            </a:r>
            <a:r>
              <a:rPr lang="zh-CN" altLang="en-US" sz="2800" b="1" dirty="0" smtClean="0">
                <a:latin typeface="华文宋体" panose="02010600040101010101" pitchFamily="2" charset="-122"/>
                <a:ea typeface="华文宋体" panose="02010600040101010101" pitchFamily="2" charset="-122"/>
              </a:rPr>
              <a:t>时，质子、中子通过热碰撞互相转化。过程为</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233" y="3778882"/>
            <a:ext cx="5933423" cy="244096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504" y="3682165"/>
            <a:ext cx="3636272" cy="2909017"/>
          </a:xfrm>
          <a:prstGeom prst="rect">
            <a:avLst/>
          </a:prstGeom>
        </p:spPr>
      </p:pic>
      <p:pic>
        <p:nvPicPr>
          <p:cNvPr id="5" name="图片 4"/>
          <p:cNvPicPr>
            <a:picLocks noChangeAspect="1"/>
          </p:cNvPicPr>
          <p:nvPr/>
        </p:nvPicPr>
        <p:blipFill>
          <a:blip r:embed="rId4"/>
          <a:stretch>
            <a:fillRect/>
          </a:stretch>
        </p:blipFill>
        <p:spPr>
          <a:xfrm>
            <a:off x="1500232" y="5932741"/>
            <a:ext cx="5539424" cy="373412"/>
          </a:xfrm>
          <a:prstGeom prst="rect">
            <a:avLst/>
          </a:prstGeom>
        </p:spPr>
      </p:pic>
    </p:spTree>
    <p:extLst>
      <p:ext uri="{BB962C8B-B14F-4D97-AF65-F5344CB8AC3E}">
        <p14:creationId xmlns:p14="http://schemas.microsoft.com/office/powerpoint/2010/main" val="36924860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估算中子</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质子数目比</a:t>
            </a:r>
          </a:p>
        </p:txBody>
      </p:sp>
      <mc:AlternateContent xmlns:mc="http://schemas.openxmlformats.org/markup-compatibility/2006" xmlns:a14="http://schemas.microsoft.com/office/drawing/2010/main">
        <mc:Choice Requires="a14">
          <p:sp>
            <p:nvSpPr>
              <p:cNvPr id="3" name="矩形 2"/>
              <p:cNvSpPr/>
              <p:nvPr/>
            </p:nvSpPr>
            <p:spPr>
              <a:xfrm>
                <a:off x="838200" y="1823710"/>
                <a:ext cx="10941424" cy="5372753"/>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正反过程都达到</a:t>
                </a:r>
                <a:r>
                  <a:rPr lang="zh-CN" altLang="en-US" sz="2800" b="1" dirty="0" smtClean="0">
                    <a:latin typeface="黑体" panose="02010609060101010101" pitchFamily="49" charset="-122"/>
                    <a:ea typeface="黑体" panose="02010609060101010101" pitchFamily="49" charset="-122"/>
                  </a:rPr>
                  <a:t>化学平衡</a:t>
                </a:r>
                <a:r>
                  <a:rPr lang="zh-CN" altLang="en-US" sz="2800" b="1" dirty="0" smtClean="0">
                    <a:latin typeface="华文宋体" panose="02010600040101010101" pitchFamily="2" charset="-122"/>
                    <a:ea typeface="华文宋体" panose="02010600040101010101" pitchFamily="2" charset="-122"/>
                  </a:rPr>
                  <a:t>时，质子数、中子数都满足 </a:t>
                </a:r>
                <a:r>
                  <a:rPr lang="en-US" altLang="zh-CN" sz="2800" b="1" dirty="0" smtClean="0">
                    <a:latin typeface="华文宋体" panose="02010600040101010101" pitchFamily="2" charset="-122"/>
                    <a:ea typeface="华文宋体" panose="02010600040101010101" pitchFamily="2" charset="-122"/>
                  </a:rPr>
                  <a:t>Boltzmann </a:t>
                </a:r>
                <a:r>
                  <a:rPr lang="zh-CN" altLang="en-US" sz="2800" b="1" dirty="0" smtClean="0">
                    <a:latin typeface="华文宋体" panose="02010600040101010101" pitchFamily="2" charset="-122"/>
                    <a:ea typeface="华文宋体" panose="02010600040101010101" pitchFamily="2" charset="-122"/>
                  </a:rPr>
                  <a:t>分布。</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a:p>
                <a:pPr>
                  <a:lnSpc>
                    <a:spcPct val="150000"/>
                  </a:lnSpc>
                </a:pP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a:p>
                <a:pPr>
                  <a:lnSpc>
                    <a:spcPct val="150000"/>
                  </a:lnSpc>
                </a:pPr>
                <a:r>
                  <a:rPr lang="zh-CN" altLang="en-US" sz="2800" b="1" dirty="0" smtClean="0">
                    <a:latin typeface="华文宋体" panose="02010600040101010101" pitchFamily="2" charset="-122"/>
                    <a:ea typeface="华文宋体" panose="02010600040101010101" pitchFamily="2" charset="-122"/>
                  </a:rPr>
                  <a:t>计算得到两者的数密度比为</a:t>
                </a:r>
                <a:endParaRPr lang="en-US" altLang="zh-CN" sz="2800" b="1" dirty="0">
                  <a:latin typeface="华文宋体" panose="02010600040101010101" pitchFamily="2" charset="-122"/>
                  <a:ea typeface="华文宋体" panose="02010600040101010101" pitchFamily="2" charset="-122"/>
                </a:endParaRPr>
              </a:p>
              <a:p>
                <a:pPr>
                  <a:lnSpc>
                    <a:spcPct val="150000"/>
                  </a:lnSpc>
                </a:pPr>
                <a14:m>
                  <m:oMathPara xmlns:m="http://schemas.openxmlformats.org/officeDocument/2006/math">
                    <m:oMathParaPr>
                      <m:jc m:val="centerGroup"/>
                    </m:oMathParaPr>
                    <m:oMath xmlns:m="http://schemas.openxmlformats.org/officeDocument/2006/math">
                      <m:f>
                        <m:fPr>
                          <m:ctrlPr>
                            <a:rPr lang="en-US" altLang="zh-CN" sz="2800" b="1" i="1" smtClean="0">
                              <a:latin typeface="Cambria Math" panose="02040503050406030204" pitchFamily="18" charset="0"/>
                              <a:ea typeface="华文宋体" panose="02010600040101010101" pitchFamily="2" charset="-122"/>
                            </a:rPr>
                          </m:ctrlPr>
                        </m:fPr>
                        <m:num>
                          <m:sSub>
                            <m:sSubPr>
                              <m:ctrlPr>
                                <a:rPr lang="en-US" altLang="zh-CN" sz="2800" b="1" i="1" smtClean="0">
                                  <a:latin typeface="Cambria Math" panose="02040503050406030204" pitchFamily="18" charset="0"/>
                                  <a:ea typeface="华文宋体" panose="02010600040101010101" pitchFamily="2" charset="-122"/>
                                </a:rPr>
                              </m:ctrlPr>
                            </m:sSubPr>
                            <m:e>
                              <m:r>
                                <a:rPr lang="en-US" altLang="zh-CN" sz="2800" b="1" i="1" smtClean="0">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𝒏</m:t>
                              </m:r>
                            </m:sub>
                          </m:sSub>
                        </m:num>
                        <m:den>
                          <m:sSub>
                            <m:sSubPr>
                              <m:ctrlPr>
                                <a:rPr lang="en-US" altLang="zh-CN" sz="2800" b="1" i="1" smtClean="0">
                                  <a:latin typeface="Cambria Math" panose="02040503050406030204" pitchFamily="18" charset="0"/>
                                  <a:ea typeface="华文宋体" panose="02010600040101010101" pitchFamily="2" charset="-122"/>
                                </a:rPr>
                              </m:ctrlPr>
                            </m:sSubPr>
                            <m:e>
                              <m:r>
                                <a:rPr lang="en-US" altLang="zh-CN" sz="2800" b="1" i="1" smtClean="0">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𝒑</m:t>
                              </m:r>
                            </m:sub>
                          </m:sSub>
                        </m:den>
                      </m:f>
                      <m:r>
                        <a:rPr lang="en-US" altLang="zh-CN" sz="2800" b="1" i="1" smtClean="0">
                          <a:latin typeface="Cambria Math" panose="02040503050406030204" pitchFamily="18" charset="0"/>
                          <a:ea typeface="华文宋体" panose="02010600040101010101" pitchFamily="2" charset="-122"/>
                        </a:rPr>
                        <m:t>=</m:t>
                      </m:r>
                      <m:r>
                        <a:rPr lang="en-US" altLang="zh-CN" sz="2800" b="1" i="1" smtClean="0">
                          <a:latin typeface="Cambria Math" panose="02040503050406030204" pitchFamily="18" charset="0"/>
                          <a:ea typeface="华文宋体" panose="02010600040101010101" pitchFamily="2" charset="-122"/>
                        </a:rPr>
                        <m:t>𝒆𝒙𝒑</m:t>
                      </m:r>
                      <m:r>
                        <a:rPr lang="en-US" altLang="zh-CN" sz="2800" b="1" i="1" smtClean="0">
                          <a:latin typeface="Cambria Math" panose="02040503050406030204" pitchFamily="18" charset="0"/>
                          <a:ea typeface="华文宋体" panose="02010600040101010101" pitchFamily="2" charset="-122"/>
                        </a:rPr>
                        <m:t>(−</m:t>
                      </m:r>
                      <m:f>
                        <m:fPr>
                          <m:ctrlPr>
                            <a:rPr lang="en-US" altLang="zh-CN" sz="2800" b="1" i="1" smtClean="0">
                              <a:latin typeface="Cambria Math" panose="02040503050406030204" pitchFamily="18" charset="0"/>
                              <a:ea typeface="华文宋体" panose="02010600040101010101" pitchFamily="2" charset="-122"/>
                            </a:rPr>
                          </m:ctrlPr>
                        </m:fPr>
                        <m:num>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𝒎</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𝟏</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𝟐𝟗</m:t>
                          </m:r>
                          <m:r>
                            <a:rPr lang="en-US" altLang="zh-CN" sz="2800" b="1" i="1" smtClean="0">
                              <a:latin typeface="Cambria Math" panose="02040503050406030204" pitchFamily="18" charset="0"/>
                              <a:ea typeface="Cambria Math" panose="02040503050406030204" pitchFamily="18" charset="0"/>
                            </a:rPr>
                            <m:t> </m:t>
                          </m:r>
                          <m:r>
                            <a:rPr lang="en-US" altLang="zh-CN" sz="2800" b="1" i="0" smtClean="0">
                              <a:latin typeface="Cambria Math" panose="02040503050406030204" pitchFamily="18" charset="0"/>
                              <a:ea typeface="Cambria Math" panose="02040503050406030204" pitchFamily="18" charset="0"/>
                            </a:rPr>
                            <m:t>𝐌𝐞𝐕</m:t>
                          </m:r>
                        </m:num>
                        <m:den>
                          <m:r>
                            <a:rPr lang="en-US" altLang="zh-CN" sz="2800" b="1" i="1" smtClean="0">
                              <a:latin typeface="Cambria Math" panose="02040503050406030204" pitchFamily="18" charset="0"/>
                              <a:ea typeface="华文宋体" panose="02010600040101010101" pitchFamily="2" charset="-122"/>
                            </a:rPr>
                            <m:t>𝑻</m:t>
                          </m:r>
                        </m:den>
                      </m:f>
                      <m:r>
                        <a:rPr lang="en-US" altLang="zh-CN" sz="2800" b="1" i="1" smtClean="0">
                          <a:latin typeface="Cambria Math" panose="02040503050406030204" pitchFamily="18" charset="0"/>
                          <a:ea typeface="华文宋体" panose="02010600040101010101" pitchFamily="2" charset="-122"/>
                        </a:rPr>
                        <m:t>)</m:t>
                      </m:r>
                    </m:oMath>
                  </m:oMathPara>
                </a14:m>
                <a:endParaRPr lang="en-US" altLang="zh-CN" sz="2800" b="1" dirty="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838200" y="1823710"/>
                <a:ext cx="10941424" cy="5372753"/>
              </a:xfrm>
              <a:prstGeom prst="rect">
                <a:avLst/>
              </a:prstGeom>
              <a:blipFill>
                <a:blip r:embed="rId2"/>
                <a:stretch>
                  <a:fillRect l="-1171" r="-2954"/>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4254268" y="2997861"/>
            <a:ext cx="3687453" cy="932299"/>
          </a:xfrm>
          <a:prstGeom prst="rect">
            <a:avLst/>
          </a:prstGeom>
        </p:spPr>
      </p:pic>
    </p:spTree>
    <p:extLst>
      <p:ext uri="{BB962C8B-B14F-4D97-AF65-F5344CB8AC3E}">
        <p14:creationId xmlns:p14="http://schemas.microsoft.com/office/powerpoint/2010/main" val="6282288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估算中子</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质子数目比</a:t>
            </a:r>
          </a:p>
        </p:txBody>
      </p:sp>
      <p:sp>
        <p:nvSpPr>
          <p:cNvPr id="3" name="矩形 2"/>
          <p:cNvSpPr/>
          <p:nvPr/>
        </p:nvSpPr>
        <p:spPr>
          <a:xfrm>
            <a:off x="838200" y="1823710"/>
            <a:ext cx="10941424" cy="3970318"/>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由于中子比质子重，所以中子数目比质子少。随着温度下降，中子、质子数目比值越来越小。</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endParaRPr lang="en-US" altLang="zh-CN" sz="2800" b="1" dirty="0">
              <a:latin typeface="华文宋体" panose="02010600040101010101" pitchFamily="2" charset="-122"/>
              <a:ea typeface="华文宋体" panose="02010600040101010101" pitchFamily="2" charset="-122"/>
            </a:endParaRPr>
          </a:p>
          <a:p>
            <a:pPr>
              <a:lnSpc>
                <a:spcPct val="150000"/>
              </a:lnSpc>
            </a:pPr>
            <a:r>
              <a:rPr lang="zh-CN" altLang="en-US" sz="2800" dirty="0" smtClean="0">
                <a:latin typeface="黑体" panose="02010609060101010101" pitchFamily="49" charset="-122"/>
                <a:ea typeface="黑体" panose="02010609060101010101" pitchFamily="49" charset="-122"/>
              </a:rPr>
              <a:t>在温度约为</a:t>
            </a:r>
            <a:r>
              <a:rPr lang="en-US" altLang="zh-CN" sz="2800" dirty="0" smtClean="0">
                <a:latin typeface="黑体" panose="02010609060101010101" pitchFamily="49" charset="-122"/>
                <a:ea typeface="黑体" panose="02010609060101010101" pitchFamily="49" charset="-122"/>
              </a:rPr>
              <a:t>0.8MeV</a:t>
            </a:r>
            <a:r>
              <a:rPr lang="zh-CN" altLang="en-US" sz="2800" dirty="0" smtClean="0">
                <a:latin typeface="黑体" panose="02010609060101010101" pitchFamily="49" charset="-122"/>
                <a:ea typeface="黑体" panose="02010609060101010101" pitchFamily="49" charset="-122"/>
              </a:rPr>
              <a:t>时，以上反应过程的发生率小于宇宙膨胀率时，两者比例冻结。再考虑到平均寿命</a:t>
            </a:r>
            <a:r>
              <a:rPr lang="en-US" altLang="zh-CN" sz="2800" dirty="0" smtClean="0">
                <a:latin typeface="黑体" panose="02010609060101010101" pitchFamily="49" charset="-122"/>
                <a:ea typeface="黑体" panose="02010609060101010101" pitchFamily="49" charset="-122"/>
              </a:rPr>
              <a:t>896s</a:t>
            </a:r>
            <a:r>
              <a:rPr lang="zh-CN" altLang="en-US" sz="2800" dirty="0" smtClean="0">
                <a:latin typeface="黑体" panose="02010609060101010101" pitchFamily="49" charset="-122"/>
                <a:ea typeface="黑体" panose="02010609060101010101" pitchFamily="49" charset="-122"/>
              </a:rPr>
              <a:t>的中子会部分衰变成质子</a:t>
            </a:r>
            <a:r>
              <a:rPr lang="zh-CN" altLang="en-US" sz="2800" dirty="0" smtClean="0">
                <a:latin typeface="华文宋体" panose="02010600040101010101" pitchFamily="2" charset="-122"/>
                <a:ea typeface="华文宋体" panose="02010600040101010101" pitchFamily="2" charset="-122"/>
              </a:rPr>
              <a:t>，</a:t>
            </a:r>
            <a:r>
              <a:rPr lang="zh-CN" altLang="en-US" sz="2800" b="1" dirty="0" smtClean="0">
                <a:latin typeface="华文宋体" panose="02010600040101010101" pitchFamily="2" charset="-122"/>
                <a:ea typeface="华文宋体" panose="02010600040101010101" pitchFamily="2" charset="-122"/>
              </a:rPr>
              <a:t>可以得到冻结后的比例为</a:t>
            </a:r>
            <a:endParaRPr lang="en-US" altLang="zh-CN" sz="2800" b="1"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7" name="矩形 6"/>
              <p:cNvSpPr/>
              <p:nvPr/>
            </p:nvSpPr>
            <p:spPr>
              <a:xfrm>
                <a:off x="4303334" y="5636904"/>
                <a:ext cx="3117373" cy="10272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800" b="1" i="1">
                              <a:latin typeface="Cambria Math" panose="02040503050406030204" pitchFamily="18" charset="0"/>
                              <a:ea typeface="华文宋体" panose="02010600040101010101" pitchFamily="2" charset="-122"/>
                            </a:rPr>
                          </m:ctrlPr>
                        </m:fPr>
                        <m:num>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a:latin typeface="Cambria Math" panose="02040503050406030204" pitchFamily="18" charset="0"/>
                                  <a:ea typeface="华文宋体" panose="02010600040101010101" pitchFamily="2" charset="-122"/>
                                </a:rPr>
                                <m:t>𝒏</m:t>
                              </m:r>
                            </m:e>
                            <m:sub>
                              <m:r>
                                <a:rPr lang="en-US" altLang="zh-CN" sz="2800" b="1" i="1">
                                  <a:latin typeface="Cambria Math" panose="02040503050406030204" pitchFamily="18" charset="0"/>
                                  <a:ea typeface="华文宋体" panose="02010600040101010101" pitchFamily="2" charset="-122"/>
                                </a:rPr>
                                <m:t>𝒏</m:t>
                              </m:r>
                            </m:sub>
                          </m:sSub>
                        </m:num>
                        <m:den>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a:latin typeface="Cambria Math" panose="02040503050406030204" pitchFamily="18" charset="0"/>
                                  <a:ea typeface="华文宋体" panose="02010600040101010101" pitchFamily="2" charset="-122"/>
                                </a:rPr>
                                <m:t>𝒏</m:t>
                              </m:r>
                            </m:e>
                            <m:sub>
                              <m:r>
                                <a:rPr lang="en-US" altLang="zh-CN" sz="2800" b="1" i="1">
                                  <a:latin typeface="Cambria Math" panose="02040503050406030204" pitchFamily="18" charset="0"/>
                                  <a:ea typeface="华文宋体" panose="02010600040101010101" pitchFamily="2" charset="-122"/>
                                </a:rPr>
                                <m:t>𝒑</m:t>
                              </m:r>
                            </m:sub>
                          </m:sSub>
                        </m:den>
                      </m:f>
                      <m:r>
                        <a:rPr lang="en-US" altLang="zh-CN" sz="2800" b="1" i="1" smtClean="0">
                          <a:latin typeface="Cambria Math" panose="02040503050406030204" pitchFamily="18" charset="0"/>
                          <a:ea typeface="华文宋体" panose="02010600040101010101" pitchFamily="2" charset="-122"/>
                        </a:rPr>
                        <m:t>~</m:t>
                      </m:r>
                      <m:f>
                        <m:fPr>
                          <m:ctrlPr>
                            <a:rPr lang="en-US" altLang="zh-CN" sz="2800" b="1" i="1" smtClean="0">
                              <a:latin typeface="Cambria Math" panose="02040503050406030204" pitchFamily="18" charset="0"/>
                              <a:ea typeface="华文宋体" panose="02010600040101010101" pitchFamily="2" charset="-122"/>
                            </a:rPr>
                          </m:ctrlPr>
                        </m:fPr>
                        <m:num>
                          <m:r>
                            <a:rPr lang="en-US" altLang="zh-CN" sz="2800" b="1" i="1" smtClean="0">
                              <a:latin typeface="Cambria Math" panose="02040503050406030204" pitchFamily="18" charset="0"/>
                              <a:ea typeface="华文宋体" panose="02010600040101010101" pitchFamily="2" charset="-122"/>
                            </a:rPr>
                            <m:t>𝟏</m:t>
                          </m:r>
                        </m:num>
                        <m:den>
                          <m:r>
                            <a:rPr lang="en-US" altLang="zh-CN" sz="2800" b="1" i="1" smtClean="0">
                              <a:latin typeface="Cambria Math" panose="02040503050406030204" pitchFamily="18" charset="0"/>
                              <a:ea typeface="华文宋体" panose="02010600040101010101" pitchFamily="2" charset="-122"/>
                            </a:rPr>
                            <m:t>𝟕</m:t>
                          </m:r>
                        </m:den>
                      </m:f>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4303334" y="5636904"/>
                <a:ext cx="3117373" cy="1027269"/>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16065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产额理论计算</a:t>
            </a:r>
            <a:endParaRPr lang="zh-CN" altLang="en-US" b="1"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838200" y="1823710"/>
                <a:ext cx="10941424" cy="3610925"/>
              </a:xfrm>
              <a:prstGeom prst="rect">
                <a:avLst/>
              </a:prstGeom>
            </p:spPr>
            <p:txBody>
              <a:bodyPr wrap="square">
                <a:spAutoFit/>
              </a:bodyPr>
              <a:lstStyle/>
              <a:p>
                <a:pPr>
                  <a:lnSpc>
                    <a:spcPct val="150000"/>
                  </a:lnSpc>
                </a:pPr>
                <a:r>
                  <a:rPr lang="zh-CN" altLang="en-US" sz="2800" b="1" dirty="0" smtClean="0">
                    <a:latin typeface="华文宋体" panose="02010600040101010101" pitchFamily="2" charset="-122"/>
                    <a:ea typeface="华文宋体" panose="02010600040101010101" pitchFamily="2" charset="-122"/>
                  </a:rPr>
                  <a:t>以上计算采用平衡状态下的统计方法处理。实际精确计算需要列出各种核的数密度随时间变化的微分方程并求解</a:t>
                </a:r>
                <a:r>
                  <a:rPr lang="zh-CN" altLang="en-US" sz="2800" b="1" dirty="0">
                    <a:latin typeface="华文宋体" panose="02010600040101010101" pitchFamily="2" charset="-122"/>
                    <a:ea typeface="华文宋体" panose="02010600040101010101" pitchFamily="2" charset="-122"/>
                  </a:rPr>
                  <a:t>：</a:t>
                </a:r>
                <a:endParaRPr lang="en-US" altLang="zh-CN" sz="2800" b="1" dirty="0" smtClean="0">
                  <a:latin typeface="华文宋体" panose="02010600040101010101" pitchFamily="2" charset="-122"/>
                  <a:ea typeface="华文宋体" panose="02010600040101010101" pitchFamily="2" charset="-122"/>
                </a:endParaRPr>
              </a:p>
              <a:p>
                <a:pPr>
                  <a:lnSpc>
                    <a:spcPct val="150000"/>
                  </a:lnSpc>
                </a:pPr>
                <a14:m>
                  <m:oMathPara xmlns:m="http://schemas.openxmlformats.org/officeDocument/2006/math">
                    <m:oMathParaPr>
                      <m:jc m:val="centerGroup"/>
                    </m:oMathParaPr>
                    <m:oMath xmlns:m="http://schemas.openxmlformats.org/officeDocument/2006/math">
                      <m:f>
                        <m:fPr>
                          <m:ctrlPr>
                            <a:rPr lang="en-US" altLang="zh-CN" sz="2800" b="1" i="1" smtClean="0">
                              <a:latin typeface="Cambria Math" panose="02040503050406030204" pitchFamily="18" charset="0"/>
                              <a:ea typeface="华文宋体" panose="02010600040101010101" pitchFamily="2" charset="-122"/>
                            </a:rPr>
                          </m:ctrlPr>
                        </m:fPr>
                        <m:num>
                          <m:r>
                            <a:rPr lang="en-US" altLang="zh-CN" sz="2800" b="1" i="1" smtClean="0">
                              <a:latin typeface="Cambria Math" panose="02040503050406030204" pitchFamily="18" charset="0"/>
                              <a:ea typeface="华文宋体" panose="02010600040101010101" pitchFamily="2" charset="-122"/>
                            </a:rPr>
                            <m:t>𝒅</m:t>
                          </m:r>
                          <m:sSub>
                            <m:sSubPr>
                              <m:ctrlPr>
                                <a:rPr lang="en-US" altLang="zh-CN" sz="2800" b="1" i="1" smtClean="0">
                                  <a:latin typeface="Cambria Math" panose="02040503050406030204" pitchFamily="18" charset="0"/>
                                  <a:ea typeface="华文宋体" panose="02010600040101010101" pitchFamily="2" charset="-122"/>
                                </a:rPr>
                              </m:ctrlPr>
                            </m:sSubPr>
                            <m:e>
                              <m:r>
                                <a:rPr lang="en-US" altLang="zh-CN" sz="2800" b="1" i="1" smtClean="0">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𝒊</m:t>
                              </m:r>
                            </m:sub>
                          </m:sSub>
                        </m:num>
                        <m:den>
                          <m:r>
                            <a:rPr lang="en-US" altLang="zh-CN" sz="2800" b="1" i="1" smtClean="0">
                              <a:latin typeface="Cambria Math" panose="02040503050406030204" pitchFamily="18" charset="0"/>
                              <a:ea typeface="华文宋体" panose="02010600040101010101" pitchFamily="2" charset="-122"/>
                            </a:rPr>
                            <m:t>𝒅𝒕</m:t>
                          </m:r>
                        </m:den>
                      </m:f>
                      <m:r>
                        <a:rPr lang="en-US" altLang="zh-CN" sz="2800" b="1" i="1" smtClean="0">
                          <a:latin typeface="Cambria Math" panose="02040503050406030204" pitchFamily="18" charset="0"/>
                          <a:ea typeface="华文宋体" panose="02010600040101010101" pitchFamily="2" charset="-122"/>
                        </a:rPr>
                        <m:t>=−</m:t>
                      </m:r>
                      <m:r>
                        <a:rPr lang="en-US" altLang="zh-CN" sz="2800" b="1" i="1" smtClean="0">
                          <a:latin typeface="Cambria Math" panose="02040503050406030204" pitchFamily="18" charset="0"/>
                          <a:ea typeface="华文宋体" panose="02010600040101010101" pitchFamily="2" charset="-122"/>
                        </a:rPr>
                        <m:t>𝟑</m:t>
                      </m:r>
                      <m:r>
                        <a:rPr lang="en-US" altLang="zh-CN" sz="2800" b="1" i="1" smtClean="0">
                          <a:latin typeface="Cambria Math" panose="02040503050406030204" pitchFamily="18" charset="0"/>
                          <a:ea typeface="华文宋体" panose="02010600040101010101" pitchFamily="2" charset="-122"/>
                        </a:rPr>
                        <m:t>𝑯</m:t>
                      </m:r>
                      <m:sSub>
                        <m:sSubPr>
                          <m:ctrlPr>
                            <a:rPr lang="en-US" altLang="zh-CN" sz="2800" b="1" i="1" smtClean="0">
                              <a:latin typeface="Cambria Math" panose="02040503050406030204" pitchFamily="18" charset="0"/>
                              <a:ea typeface="华文宋体" panose="02010600040101010101" pitchFamily="2" charset="-122"/>
                            </a:rPr>
                          </m:ctrlPr>
                        </m:sSubPr>
                        <m:e>
                          <m:r>
                            <a:rPr lang="en-US" altLang="zh-CN" sz="2800" b="1" i="1" smtClean="0">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𝒊</m:t>
                          </m:r>
                        </m:sub>
                      </m:sSub>
                      <m:r>
                        <a:rPr lang="en-US" altLang="zh-CN" sz="2800" b="1" i="1" smtClean="0">
                          <a:latin typeface="Cambria Math" panose="02040503050406030204" pitchFamily="18" charset="0"/>
                          <a:ea typeface="华文宋体" panose="02010600040101010101" pitchFamily="2" charset="-122"/>
                        </a:rPr>
                        <m:t>+</m:t>
                      </m:r>
                      <m:nary>
                        <m:naryPr>
                          <m:chr m:val="∑"/>
                          <m:supHide m:val="on"/>
                          <m:ctrlPr>
                            <a:rPr lang="en-US" altLang="zh-CN" sz="2800" b="1" i="1" smtClean="0">
                              <a:latin typeface="Cambria Math" panose="02040503050406030204" pitchFamily="18" charset="0"/>
                              <a:ea typeface="华文宋体" panose="02010600040101010101" pitchFamily="2" charset="-122"/>
                            </a:rPr>
                          </m:ctrlPr>
                        </m:naryPr>
                        <m:sub>
                          <m:r>
                            <m:rPr>
                              <m:brk m:alnAt="7"/>
                            </m:rPr>
                            <a:rPr lang="en-US" altLang="zh-CN" sz="2800" b="1" i="1" smtClean="0">
                              <a:latin typeface="Cambria Math" panose="02040503050406030204" pitchFamily="18" charset="0"/>
                              <a:ea typeface="华文宋体" panose="02010600040101010101" pitchFamily="2" charset="-122"/>
                            </a:rPr>
                            <m:t>𝒂</m:t>
                          </m:r>
                        </m:sub>
                        <m:sup/>
                        <m:e>
                          <m:sSub>
                            <m:sSubPr>
                              <m:ctrlPr>
                                <a:rPr lang="en-US" altLang="zh-CN" sz="2800" b="1" i="1" smtClean="0">
                                  <a:latin typeface="Cambria Math" panose="02040503050406030204" pitchFamily="18" charset="0"/>
                                  <a:ea typeface="华文宋体" panose="02010600040101010101" pitchFamily="2" charset="-122"/>
                                </a:rPr>
                              </m:ctrlPr>
                            </m:sSubPr>
                            <m:e>
                              <m:r>
                                <a:rPr lang="zh-CN" altLang="en-US" sz="2800" b="1" i="1" smtClean="0">
                                  <a:latin typeface="Cambria Math" panose="02040503050406030204" pitchFamily="18" charset="0"/>
                                  <a:ea typeface="华文宋体" panose="02010600040101010101" pitchFamily="2" charset="-122"/>
                                </a:rPr>
                                <m:t>𝝀</m:t>
                              </m:r>
                            </m:e>
                            <m:sub>
                              <m:r>
                                <a:rPr lang="en-US" altLang="zh-CN" sz="2800" b="1" i="1" smtClean="0">
                                  <a:latin typeface="Cambria Math" panose="02040503050406030204" pitchFamily="18" charset="0"/>
                                  <a:ea typeface="华文宋体" panose="02010600040101010101" pitchFamily="2" charset="-122"/>
                                </a:rPr>
                                <m:t>𝒂</m:t>
                              </m:r>
                            </m:sub>
                          </m:sSub>
                          <m:r>
                            <a:rPr lang="zh-CN" altLang="en-US" sz="2800" b="1" i="1">
                              <a:latin typeface="Cambria Math" panose="02040503050406030204" pitchFamily="18" charset="0"/>
                              <a:ea typeface="华文宋体" panose="02010600040101010101" pitchFamily="2" charset="-122"/>
                            </a:rPr>
                            <m:t>，</m:t>
                          </m:r>
                          <m:r>
                            <a:rPr lang="zh-CN" altLang="en-US" sz="2800" b="1" i="1" smtClean="0">
                              <a:latin typeface="Cambria Math" panose="02040503050406030204" pitchFamily="18" charset="0"/>
                              <a:ea typeface="华文宋体" panose="02010600040101010101" pitchFamily="2" charset="-122"/>
                            </a:rPr>
                            <m:t>这里</m:t>
                          </m:r>
                          <m:r>
                            <a:rPr lang="en-US" altLang="zh-CN" sz="2800" b="1" i="1" smtClean="0">
                              <a:latin typeface="Cambria Math" panose="02040503050406030204" pitchFamily="18" charset="0"/>
                              <a:ea typeface="华文宋体" panose="02010600040101010101" pitchFamily="2" charset="-122"/>
                            </a:rPr>
                            <m:t> </m:t>
                          </m:r>
                          <m:sSub>
                            <m:sSubPr>
                              <m:ctrlPr>
                                <a:rPr lang="en-US" altLang="zh-CN" sz="2800" b="1" i="1">
                                  <a:latin typeface="Cambria Math" panose="02040503050406030204" pitchFamily="18" charset="0"/>
                                  <a:ea typeface="华文宋体" panose="02010600040101010101" pitchFamily="2" charset="-122"/>
                                </a:rPr>
                              </m:ctrlPr>
                            </m:sSubPr>
                            <m:e>
                              <m:r>
                                <a:rPr lang="zh-CN" altLang="en-US" sz="2800" b="1" i="1">
                                  <a:latin typeface="Cambria Math" panose="02040503050406030204" pitchFamily="18" charset="0"/>
                                  <a:ea typeface="华文宋体" panose="02010600040101010101" pitchFamily="2" charset="-122"/>
                                </a:rPr>
                                <m:t>𝝀</m:t>
                              </m:r>
                            </m:e>
                            <m:sub>
                              <m:r>
                                <a:rPr lang="en-US" altLang="zh-CN" sz="2800" b="1" i="1">
                                  <a:latin typeface="Cambria Math" panose="02040503050406030204" pitchFamily="18" charset="0"/>
                                  <a:ea typeface="华文宋体" panose="02010600040101010101" pitchFamily="2" charset="-122"/>
                                </a:rPr>
                                <m:t>𝒂</m:t>
                              </m:r>
                            </m:sub>
                          </m:sSub>
                          <m:r>
                            <a:rPr lang="en-US" altLang="zh-CN" sz="2800" b="1" i="1" smtClean="0">
                              <a:latin typeface="Cambria Math" panose="02040503050406030204" pitchFamily="18" charset="0"/>
                              <a:ea typeface="华文宋体" panose="02010600040101010101" pitchFamily="2" charset="-122"/>
                            </a:rPr>
                            <m:t>=</m:t>
                          </m:r>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smtClean="0">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𝑨</m:t>
                              </m:r>
                            </m:sub>
                          </m:sSub>
                          <m:sSub>
                            <m:sSubPr>
                              <m:ctrlPr>
                                <a:rPr lang="en-US" altLang="zh-CN" sz="2800" b="1" i="1">
                                  <a:latin typeface="Cambria Math" panose="02040503050406030204" pitchFamily="18" charset="0"/>
                                  <a:ea typeface="华文宋体" panose="02010600040101010101" pitchFamily="2" charset="-122"/>
                                </a:rPr>
                              </m:ctrlPr>
                            </m:sSubPr>
                            <m:e>
                              <m:r>
                                <a:rPr lang="en-US" altLang="zh-CN" sz="2800" b="1" i="1">
                                  <a:latin typeface="Cambria Math" panose="02040503050406030204" pitchFamily="18" charset="0"/>
                                  <a:ea typeface="华文宋体" panose="02010600040101010101" pitchFamily="2" charset="-122"/>
                                </a:rPr>
                                <m:t>𝒏</m:t>
                              </m:r>
                            </m:e>
                            <m:sub>
                              <m:r>
                                <a:rPr lang="en-US" altLang="zh-CN" sz="2800" b="1" i="1" smtClean="0">
                                  <a:latin typeface="Cambria Math" panose="02040503050406030204" pitchFamily="18" charset="0"/>
                                  <a:ea typeface="华文宋体" panose="02010600040101010101" pitchFamily="2" charset="-122"/>
                                </a:rPr>
                                <m:t>𝑩</m:t>
                              </m:r>
                            </m:sub>
                          </m:sSub>
                          <m:r>
                            <a:rPr lang="en-US" altLang="zh-CN" sz="2800" b="1" i="1" smtClean="0">
                              <a:latin typeface="Cambria Math" panose="02040503050406030204" pitchFamily="18" charset="0"/>
                              <a:ea typeface="华文宋体" panose="02010600040101010101" pitchFamily="2" charset="-122"/>
                            </a:rPr>
                            <m:t>&lt;</m:t>
                          </m:r>
                          <m:r>
                            <a:rPr lang="en-US" altLang="zh-CN" sz="2800" b="1" i="1" smtClean="0">
                              <a:latin typeface="Cambria Math" panose="02040503050406030204" pitchFamily="18" charset="0"/>
                              <a:ea typeface="华文宋体" panose="02010600040101010101" pitchFamily="2" charset="-122"/>
                            </a:rPr>
                            <m:t>𝒗</m:t>
                          </m:r>
                          <m:sSub>
                            <m:sSubPr>
                              <m:ctrlPr>
                                <a:rPr lang="en-US" altLang="zh-CN" sz="2800" b="1" i="1" smtClean="0">
                                  <a:latin typeface="Cambria Math" panose="02040503050406030204" pitchFamily="18" charset="0"/>
                                  <a:ea typeface="华文宋体" panose="02010600040101010101" pitchFamily="2" charset="-122"/>
                                </a:rPr>
                              </m:ctrlPr>
                            </m:sSubPr>
                            <m:e>
                              <m:r>
                                <a:rPr lang="zh-CN" altLang="en-US" sz="2800" b="1" i="1">
                                  <a:latin typeface="Cambria Math" panose="02040503050406030204" pitchFamily="18" charset="0"/>
                                  <a:ea typeface="华文宋体" panose="02010600040101010101" pitchFamily="2" charset="-122"/>
                                </a:rPr>
                                <m:t>𝝈</m:t>
                              </m:r>
                            </m:e>
                            <m:sub>
                              <m:r>
                                <a:rPr lang="en-US" altLang="zh-CN" sz="2800" b="1" i="1" smtClean="0">
                                  <a:latin typeface="Cambria Math" panose="02040503050406030204" pitchFamily="18" charset="0"/>
                                  <a:ea typeface="华文宋体" panose="02010600040101010101" pitchFamily="2" charset="-122"/>
                                </a:rPr>
                                <m:t>𝒂</m:t>
                              </m:r>
                            </m:sub>
                          </m:sSub>
                          <m:r>
                            <a:rPr lang="en-US" altLang="zh-CN" sz="2800" b="1" i="1" smtClean="0">
                              <a:latin typeface="Cambria Math" panose="02040503050406030204" pitchFamily="18" charset="0"/>
                              <a:ea typeface="华文宋体" panose="02010600040101010101" pitchFamily="2" charset="-122"/>
                            </a:rPr>
                            <m:t>&gt;</m:t>
                          </m:r>
                        </m:e>
                      </m:nary>
                    </m:oMath>
                  </m:oMathPara>
                </a14:m>
                <a:endParaRPr lang="en-US" altLang="zh-CN" sz="2800" b="1" dirty="0" smtClean="0">
                  <a:latin typeface="华文宋体" panose="02010600040101010101" pitchFamily="2" charset="-122"/>
                  <a:ea typeface="华文宋体" panose="02010600040101010101" pitchFamily="2" charset="-122"/>
                </a:endParaRPr>
              </a:p>
              <a:p>
                <a:pPr>
                  <a:lnSpc>
                    <a:spcPct val="150000"/>
                  </a:lnSpc>
                </a:pPr>
                <a:r>
                  <a:rPr lang="zh-CN" altLang="en-US" sz="2800" b="1" dirty="0" smtClean="0">
                    <a:latin typeface="华文宋体" panose="02010600040101010101" pitchFamily="2" charset="-122"/>
                    <a:ea typeface="华文宋体" panose="02010600040101010101" pitchFamily="2" charset="-122"/>
                  </a:rPr>
                  <a:t>后面两项分别代表宇宙膨胀影响，以及所有相关粒子过程的影响。</a:t>
                </a:r>
                <a:endParaRPr lang="en-US" altLang="zh-CN" sz="2800" b="1" dirty="0">
                  <a:latin typeface="华文宋体" panose="02010600040101010101" pitchFamily="2" charset="-122"/>
                  <a:ea typeface="华文宋体" panose="0201060004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838200" y="1823710"/>
                <a:ext cx="10941424" cy="3610925"/>
              </a:xfrm>
              <a:prstGeom prst="rect">
                <a:avLst/>
              </a:prstGeom>
              <a:blipFill>
                <a:blip r:embed="rId2"/>
                <a:stretch>
                  <a:fillRect l="-1171" r="-502" b="-15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24214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产额理论计算</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838200" y="1823710"/>
            <a:ext cx="4744915" cy="4278094"/>
          </a:xfrm>
          <a:prstGeom prst="rect">
            <a:avLst/>
          </a:prstGeom>
        </p:spPr>
        <p:txBody>
          <a:bodyPr wrap="square">
            <a:spAutoFit/>
          </a:bodyPr>
          <a:lstStyle/>
          <a:p>
            <a:pPr>
              <a:lnSpc>
                <a:spcPct val="200000"/>
              </a:lnSpc>
            </a:pPr>
            <a:r>
              <a:rPr lang="zh-CN" altLang="en-US" sz="2400" b="1" dirty="0" smtClean="0">
                <a:latin typeface="华文宋体" panose="02010600040101010101" pitchFamily="2" charset="-122"/>
                <a:ea typeface="华文宋体" panose="02010600040101010101" pitchFamily="2" charset="-122"/>
              </a:rPr>
              <a:t>可以适当地将初条件取作 </a:t>
            </a:r>
            <a:r>
              <a:rPr lang="en-US" altLang="zh-CN" sz="2400" b="1" dirty="0" smtClean="0">
                <a:latin typeface="华文宋体" panose="02010600040101010101" pitchFamily="2" charset="-122"/>
                <a:ea typeface="华文宋体" panose="02010600040101010101" pitchFamily="2" charset="-122"/>
              </a:rPr>
              <a:t>1MeV</a:t>
            </a:r>
            <a:r>
              <a:rPr lang="zh-CN" altLang="en-US" sz="2400" b="1" dirty="0" smtClean="0">
                <a:latin typeface="华文宋体" panose="02010600040101010101" pitchFamily="2" charset="-122"/>
                <a:ea typeface="华文宋体" panose="02010600040101010101" pitchFamily="2" charset="-122"/>
              </a:rPr>
              <a:t>，此时核反应仍处于化学平衡。对 </a:t>
            </a:r>
            <a:r>
              <a:rPr lang="en-US" altLang="zh-CN" sz="2400" b="1" dirty="0" smtClean="0">
                <a:latin typeface="华文宋体" panose="02010600040101010101" pitchFamily="2" charset="-122"/>
                <a:ea typeface="华文宋体" panose="02010600040101010101" pitchFamily="2" charset="-122"/>
              </a:rPr>
              <a:t>n </a:t>
            </a:r>
            <a:r>
              <a:rPr lang="zh-CN" altLang="en-US" sz="2400" b="1" dirty="0" smtClean="0">
                <a:latin typeface="华文宋体" panose="02010600040101010101" pitchFamily="2" charset="-122"/>
                <a:ea typeface="华文宋体" panose="02010600040101010101" pitchFamily="2" charset="-122"/>
              </a:rPr>
              <a:t>种相关的粒子，列出 </a:t>
            </a:r>
            <a:r>
              <a:rPr lang="en-US" altLang="zh-CN" sz="2400" b="1" dirty="0" smtClean="0">
                <a:latin typeface="华文宋体" panose="02010600040101010101" pitchFamily="2" charset="-122"/>
                <a:ea typeface="华文宋体" panose="02010600040101010101" pitchFamily="2" charset="-122"/>
              </a:rPr>
              <a:t>n </a:t>
            </a:r>
            <a:r>
              <a:rPr lang="zh-CN" altLang="en-US" sz="2400" b="1" dirty="0" smtClean="0">
                <a:latin typeface="华文宋体" panose="02010600040101010101" pitchFamily="2" charset="-122"/>
                <a:ea typeface="华文宋体" panose="02010600040101010101" pitchFamily="2" charset="-122"/>
              </a:rPr>
              <a:t>个微分方程数值求解。结果如右图。</a:t>
            </a:r>
            <a:endParaRPr lang="en-US" altLang="zh-CN" sz="2400" b="1" dirty="0" smtClean="0">
              <a:latin typeface="华文宋体" panose="02010600040101010101" pitchFamily="2" charset="-122"/>
              <a:ea typeface="华文宋体" panose="02010600040101010101" pitchFamily="2" charset="-122"/>
            </a:endParaRPr>
          </a:p>
          <a:p>
            <a:pPr>
              <a:lnSpc>
                <a:spcPct val="200000"/>
              </a:lnSpc>
            </a:pPr>
            <a:r>
              <a:rPr lang="zh-CN" altLang="en-US" sz="1600" b="1" dirty="0" smtClean="0">
                <a:latin typeface="华文宋体" panose="02010600040101010101" pitchFamily="2" charset="-122"/>
                <a:ea typeface="华文宋体" panose="02010600040101010101" pitchFamily="2" charset="-122"/>
              </a:rPr>
              <a:t>（</a:t>
            </a:r>
            <a:r>
              <a:rPr lang="en-US" altLang="zh-CN" sz="1600" b="1" dirty="0">
                <a:latin typeface="华文宋体" panose="02010600040101010101" pitchFamily="2" charset="-122"/>
                <a:ea typeface="华文宋体" panose="02010600040101010101" pitchFamily="2" charset="-122"/>
              </a:rPr>
              <a:t> http://cosmology.berkeley.edu/Education/CosmologyEssays/BBN.html </a:t>
            </a:r>
            <a:r>
              <a:rPr lang="zh-CN" altLang="en-US" sz="2400" b="1" dirty="0" smtClean="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4957" y="1312619"/>
            <a:ext cx="5980951" cy="4832067"/>
          </a:xfrm>
          <a:prstGeom prst="rect">
            <a:avLst/>
          </a:prstGeom>
        </p:spPr>
      </p:pic>
    </p:spTree>
    <p:extLst>
      <p:ext uri="{BB962C8B-B14F-4D97-AF65-F5344CB8AC3E}">
        <p14:creationId xmlns:p14="http://schemas.microsoft.com/office/powerpoint/2010/main" val="4235901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插一句话：宇宙中元素的来源</a:t>
            </a:r>
            <a:endParaRPr lang="zh-CN" altLang="en-US" b="1"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382" y="1601855"/>
            <a:ext cx="9505517" cy="4752759"/>
          </a:xfrm>
          <a:prstGeom prst="rect">
            <a:avLst/>
          </a:prstGeom>
        </p:spPr>
      </p:pic>
    </p:spTree>
    <p:extLst>
      <p:ext uri="{BB962C8B-B14F-4D97-AF65-F5344CB8AC3E}">
        <p14:creationId xmlns:p14="http://schemas.microsoft.com/office/powerpoint/2010/main" val="1340299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氦丰度观测</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982" y="1518384"/>
            <a:ext cx="5088387" cy="4808526"/>
          </a:xfrm>
          <a:prstGeom prst="rect">
            <a:avLst/>
          </a:prstGeom>
        </p:spPr>
      </p:pic>
      <p:sp>
        <p:nvSpPr>
          <p:cNvPr id="7" name="文本框 6"/>
          <p:cNvSpPr txBox="1"/>
          <p:nvPr/>
        </p:nvSpPr>
        <p:spPr>
          <a:xfrm>
            <a:off x="5874327" y="2094238"/>
            <a:ext cx="6031346" cy="2308324"/>
          </a:xfrm>
          <a:prstGeom prst="rect">
            <a:avLst/>
          </a:prstGeom>
          <a:noFill/>
        </p:spPr>
        <p:txBody>
          <a:bodyPr wrap="square" rtlCol="0">
            <a:spAutoFit/>
          </a:bodyPr>
          <a:lstStyle/>
          <a:p>
            <a:pPr>
              <a:lnSpc>
                <a:spcPct val="150000"/>
              </a:lnSpc>
            </a:pPr>
            <a:r>
              <a:rPr lang="zh-CN" altLang="en-US" sz="2400" b="1" dirty="0" smtClean="0">
                <a:latin typeface="华文宋体" panose="02010600040101010101" pitchFamily="2" charset="-122"/>
                <a:ea typeface="华文宋体" panose="02010600040101010101" pitchFamily="2" charset="-122"/>
              </a:rPr>
              <a:t>在 </a:t>
            </a:r>
            <a:r>
              <a:rPr lang="en-US" altLang="zh-CN" sz="2400" b="1" dirty="0" smtClean="0">
                <a:latin typeface="华文宋体" panose="02010600040101010101" pitchFamily="2" charset="-122"/>
                <a:ea typeface="华文宋体" panose="02010600040101010101" pitchFamily="2" charset="-122"/>
              </a:rPr>
              <a:t>BBN </a:t>
            </a:r>
            <a:r>
              <a:rPr lang="zh-CN" altLang="en-US" sz="2400" b="1" dirty="0" smtClean="0">
                <a:latin typeface="华文宋体" panose="02010600040101010101" pitchFamily="2" charset="-122"/>
                <a:ea typeface="华文宋体" panose="02010600040101010101" pitchFamily="2" charset="-122"/>
              </a:rPr>
              <a:t>中产生。但也能在恒星中产生。</a:t>
            </a:r>
            <a:endParaRPr lang="en-US" altLang="zh-CN" sz="2400" b="1" dirty="0" smtClean="0">
              <a:latin typeface="华文宋体" panose="02010600040101010101" pitchFamily="2" charset="-122"/>
              <a:ea typeface="华文宋体" panose="02010600040101010101" pitchFamily="2" charset="-122"/>
            </a:endParaRPr>
          </a:p>
          <a:p>
            <a:pPr>
              <a:lnSpc>
                <a:spcPct val="150000"/>
              </a:lnSpc>
            </a:pPr>
            <a:endParaRPr lang="en-US" altLang="zh-CN" sz="2400" b="1" dirty="0">
              <a:latin typeface="华文宋体" panose="02010600040101010101" pitchFamily="2" charset="-122"/>
              <a:ea typeface="华文宋体" panose="02010600040101010101" pitchFamily="2" charset="-122"/>
            </a:endParaRPr>
          </a:p>
          <a:p>
            <a:pPr>
              <a:lnSpc>
                <a:spcPct val="150000"/>
              </a:lnSpc>
            </a:pPr>
            <a:r>
              <a:rPr lang="zh-CN" altLang="en-US" sz="2400" b="1" dirty="0" smtClean="0">
                <a:latin typeface="华文宋体" panose="02010600040101010101" pitchFamily="2" charset="-122"/>
                <a:ea typeface="华文宋体" panose="02010600040101010101" pitchFamily="2" charset="-122"/>
              </a:rPr>
              <a:t>对低金属丰度矮星系观测表明有原初核合成产生的氦元素。</a:t>
            </a:r>
            <a:endParaRPr lang="zh-CN" altLang="en-US" sz="24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012764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氘（</a:t>
            </a:r>
            <a:r>
              <a:rPr lang="zh-CN" altLang="en-US" b="1" dirty="0">
                <a:latin typeface="华文宋体" panose="02010600040101010101" pitchFamily="2" charset="-122"/>
                <a:ea typeface="华文宋体" panose="02010600040101010101" pitchFamily="2" charset="-122"/>
              </a:rPr>
              <a:t>重氢）观测</a:t>
            </a:r>
          </a:p>
        </p:txBody>
      </p:sp>
      <p:sp>
        <p:nvSpPr>
          <p:cNvPr id="7" name="文本框 6"/>
          <p:cNvSpPr txBox="1"/>
          <p:nvPr/>
        </p:nvSpPr>
        <p:spPr>
          <a:xfrm>
            <a:off x="7416802" y="1690688"/>
            <a:ext cx="4433454" cy="2862322"/>
          </a:xfrm>
          <a:prstGeom prst="rect">
            <a:avLst/>
          </a:prstGeom>
          <a:noFill/>
        </p:spPr>
        <p:txBody>
          <a:bodyPr wrap="square" rtlCol="0">
            <a:spAutoFit/>
          </a:bodyPr>
          <a:lstStyle/>
          <a:p>
            <a:pPr>
              <a:lnSpc>
                <a:spcPct val="150000"/>
              </a:lnSpc>
            </a:pPr>
            <a:r>
              <a:rPr lang="zh-CN" altLang="en-US" sz="2400" b="1" dirty="0" smtClean="0">
                <a:latin typeface="华文宋体" panose="02010600040101010101" pitchFamily="2" charset="-122"/>
                <a:ea typeface="华文宋体" panose="02010600040101010101" pitchFamily="2" charset="-122"/>
              </a:rPr>
              <a:t>基本只能在 </a:t>
            </a:r>
            <a:r>
              <a:rPr lang="en-US" altLang="zh-CN" sz="2400" b="1" dirty="0" smtClean="0">
                <a:latin typeface="华文宋体" panose="02010600040101010101" pitchFamily="2" charset="-122"/>
                <a:ea typeface="华文宋体" panose="02010600040101010101" pitchFamily="2" charset="-122"/>
              </a:rPr>
              <a:t>BBN </a:t>
            </a:r>
            <a:r>
              <a:rPr lang="zh-CN" altLang="en-US" sz="2400" b="1" dirty="0" smtClean="0">
                <a:latin typeface="华文宋体" panose="02010600040101010101" pitchFamily="2" charset="-122"/>
                <a:ea typeface="华文宋体" panose="02010600040101010101" pitchFamily="2" charset="-122"/>
              </a:rPr>
              <a:t>产生。在恒星中会被核反应摧毁。</a:t>
            </a:r>
            <a:endParaRPr lang="en-US" altLang="zh-CN" sz="2400" b="1" dirty="0" smtClean="0">
              <a:latin typeface="华文宋体" panose="02010600040101010101" pitchFamily="2" charset="-122"/>
              <a:ea typeface="华文宋体" panose="02010600040101010101" pitchFamily="2" charset="-122"/>
            </a:endParaRPr>
          </a:p>
          <a:p>
            <a:pPr>
              <a:lnSpc>
                <a:spcPct val="150000"/>
              </a:lnSpc>
            </a:pPr>
            <a:endParaRPr lang="en-US" altLang="zh-CN" sz="2400" b="1" dirty="0" smtClean="0">
              <a:latin typeface="华文宋体" panose="02010600040101010101" pitchFamily="2" charset="-122"/>
              <a:ea typeface="华文宋体" panose="02010600040101010101" pitchFamily="2" charset="-122"/>
            </a:endParaRPr>
          </a:p>
          <a:p>
            <a:pPr>
              <a:lnSpc>
                <a:spcPct val="150000"/>
              </a:lnSpc>
            </a:pPr>
            <a:r>
              <a:rPr lang="zh-CN" altLang="en-US" sz="2400" b="1" dirty="0" smtClean="0">
                <a:latin typeface="华文宋体" panose="02010600040101010101" pitchFamily="2" charset="-122"/>
                <a:ea typeface="华文宋体" panose="02010600040101010101" pitchFamily="2" charset="-122"/>
              </a:rPr>
              <a:t>对类星体谱线观测表明有重氢存在。</a:t>
            </a:r>
            <a:endParaRPr lang="zh-CN" altLang="en-US" sz="2400"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8" y="1875416"/>
            <a:ext cx="6012873" cy="3865419"/>
          </a:xfrm>
          <a:prstGeom prst="rect">
            <a:avLst/>
          </a:prstGeom>
        </p:spPr>
      </p:pic>
    </p:spTree>
    <p:extLst>
      <p:ext uri="{BB962C8B-B14F-4D97-AF65-F5344CB8AC3E}">
        <p14:creationId xmlns:p14="http://schemas.microsoft.com/office/powerpoint/2010/main" val="1507917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锂丰度观测</a:t>
            </a:r>
            <a:endParaRPr lang="zh-CN" altLang="en-US" b="1" dirty="0">
              <a:latin typeface="华文宋体" panose="02010600040101010101" pitchFamily="2" charset="-122"/>
              <a:ea typeface="华文宋体" panose="02010600040101010101" pitchFamily="2" charset="-122"/>
            </a:endParaRPr>
          </a:p>
        </p:txBody>
      </p:sp>
      <p:sp>
        <p:nvSpPr>
          <p:cNvPr id="7" name="文本框 6"/>
          <p:cNvSpPr txBox="1"/>
          <p:nvPr/>
        </p:nvSpPr>
        <p:spPr>
          <a:xfrm>
            <a:off x="7398329" y="1413597"/>
            <a:ext cx="4433454" cy="2862322"/>
          </a:xfrm>
          <a:prstGeom prst="rect">
            <a:avLst/>
          </a:prstGeom>
          <a:noFill/>
        </p:spPr>
        <p:txBody>
          <a:bodyPr wrap="square" rtlCol="0">
            <a:spAutoFit/>
          </a:bodyPr>
          <a:lstStyle/>
          <a:p>
            <a:pPr>
              <a:lnSpc>
                <a:spcPct val="150000"/>
              </a:lnSpc>
            </a:pPr>
            <a:r>
              <a:rPr lang="en-US" altLang="zh-CN" sz="2400" b="1" baseline="30000" dirty="0" smtClean="0">
                <a:latin typeface="华文宋体" panose="02010600040101010101" pitchFamily="2" charset="-122"/>
                <a:ea typeface="华文宋体" panose="02010600040101010101" pitchFamily="2" charset="-122"/>
              </a:rPr>
              <a:t>7</a:t>
            </a:r>
            <a:r>
              <a:rPr lang="en-US" altLang="zh-CN" sz="2400" b="1" dirty="0" smtClean="0">
                <a:latin typeface="华文宋体" panose="02010600040101010101" pitchFamily="2" charset="-122"/>
                <a:ea typeface="华文宋体" panose="02010600040101010101" pitchFamily="2" charset="-122"/>
              </a:rPr>
              <a:t>Li </a:t>
            </a:r>
            <a:r>
              <a:rPr lang="zh-CN" altLang="en-US" sz="2400" b="1" dirty="0" smtClean="0">
                <a:latin typeface="华文宋体" panose="02010600040101010101" pitchFamily="2" charset="-122"/>
                <a:ea typeface="华文宋体" panose="02010600040101010101" pitchFamily="2" charset="-122"/>
              </a:rPr>
              <a:t>能够在 </a:t>
            </a:r>
            <a:r>
              <a:rPr lang="en-US" altLang="zh-CN" sz="2400" b="1" dirty="0" smtClean="0">
                <a:latin typeface="华文宋体" panose="02010600040101010101" pitchFamily="2" charset="-122"/>
                <a:ea typeface="华文宋体" panose="02010600040101010101" pitchFamily="2" charset="-122"/>
              </a:rPr>
              <a:t>BBN, </a:t>
            </a:r>
            <a:r>
              <a:rPr lang="zh-CN" altLang="en-US" sz="2400" b="1" dirty="0" smtClean="0">
                <a:latin typeface="华文宋体" panose="02010600040101010101" pitchFamily="2" charset="-122"/>
                <a:ea typeface="华文宋体" panose="02010600040101010101" pitchFamily="2" charset="-122"/>
              </a:rPr>
              <a:t>恒星</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以及宇宙线反应中产生</a:t>
            </a:r>
            <a:r>
              <a:rPr lang="en-US" altLang="zh-CN" sz="2400" b="1" dirty="0" smtClean="0">
                <a:latin typeface="华文宋体" panose="02010600040101010101" pitchFamily="2" charset="-122"/>
                <a:ea typeface="华文宋体" panose="02010600040101010101" pitchFamily="2" charset="-122"/>
              </a:rPr>
              <a:t>.</a:t>
            </a:r>
          </a:p>
          <a:p>
            <a:pPr>
              <a:lnSpc>
                <a:spcPct val="150000"/>
              </a:lnSpc>
            </a:pPr>
            <a:endParaRPr lang="en-US" altLang="zh-CN" sz="2400" b="1" dirty="0" smtClean="0">
              <a:latin typeface="华文宋体" panose="02010600040101010101" pitchFamily="2" charset="-122"/>
              <a:ea typeface="华文宋体" panose="02010600040101010101" pitchFamily="2" charset="-122"/>
            </a:endParaRPr>
          </a:p>
          <a:p>
            <a:pPr>
              <a:lnSpc>
                <a:spcPct val="150000"/>
              </a:lnSpc>
            </a:pPr>
            <a:r>
              <a:rPr lang="zh-CN" altLang="en-US" sz="2400" b="1" dirty="0" smtClean="0">
                <a:latin typeface="华文宋体" panose="02010600040101010101" pitchFamily="2" charset="-122"/>
                <a:ea typeface="华文宋体" panose="02010600040101010101" pitchFamily="2" charset="-122"/>
              </a:rPr>
              <a:t>在矮星大气中测量得到锂丰度与</a:t>
            </a:r>
            <a:r>
              <a:rPr lang="en-US" altLang="zh-CN" sz="2400" b="1" dirty="0" smtClean="0">
                <a:latin typeface="华文宋体" panose="02010600040101010101" pitchFamily="2" charset="-122"/>
                <a:ea typeface="华文宋体" panose="02010600040101010101" pitchFamily="2" charset="-122"/>
              </a:rPr>
              <a:t>BBN</a:t>
            </a:r>
            <a:r>
              <a:rPr lang="zh-CN" altLang="en-US" sz="2400" b="1" dirty="0" smtClean="0">
                <a:latin typeface="华文宋体" panose="02010600040101010101" pitchFamily="2" charset="-122"/>
                <a:ea typeface="华文宋体" panose="02010600040101010101" pitchFamily="2" charset="-122"/>
              </a:rPr>
              <a:t>相符。</a:t>
            </a:r>
            <a:endParaRPr lang="zh-CN" altLang="en-US" sz="2400" b="1"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22" y="1876069"/>
            <a:ext cx="6130844" cy="4353858"/>
          </a:xfrm>
          <a:prstGeom prst="rect">
            <a:avLst/>
          </a:prstGeom>
        </p:spPr>
      </p:pic>
    </p:spTree>
    <p:extLst>
      <p:ext uri="{BB962C8B-B14F-4D97-AF65-F5344CB8AC3E}">
        <p14:creationId xmlns:p14="http://schemas.microsoft.com/office/powerpoint/2010/main" val="2528533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smtClean="0">
                <a:latin typeface="华文宋体" panose="02010600040101010101" pitchFamily="2" charset="-122"/>
                <a:ea typeface="华文宋体" panose="02010600040101010101" pitchFamily="2" charset="-122"/>
              </a:rPr>
              <a:t>Chapter 1. Introduction</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热大爆炸宇宙学简介</a:t>
            </a:r>
            <a:endParaRPr lang="zh-CN" altLang="en-US" b="1" dirty="0">
              <a:latin typeface="华文宋体" panose="02010600040101010101" pitchFamily="2" charset="-122"/>
              <a:ea typeface="华文宋体" panose="02010600040101010101" pitchFamily="2" charset="-122"/>
            </a:endParaRPr>
          </a:p>
        </p:txBody>
      </p:sp>
      <p:sp>
        <p:nvSpPr>
          <p:cNvPr id="3" name="副标题 2"/>
          <p:cNvSpPr>
            <a:spLocks noGrp="1"/>
          </p:cNvSpPr>
          <p:nvPr>
            <p:ph type="subTitle" idx="1"/>
          </p:nvPr>
        </p:nvSpPr>
        <p:spPr>
          <a:xfrm>
            <a:off x="1524000" y="3602038"/>
            <a:ext cx="9144000" cy="1985962"/>
          </a:xfrm>
        </p:spPr>
        <p:txBody>
          <a:bodyPr>
            <a:normAutofit lnSpcReduction="10000"/>
          </a:bodyPr>
          <a:lstStyle/>
          <a:p>
            <a:endParaRPr lang="en-US" altLang="zh-CN" sz="4000" dirty="0" smtClean="0">
              <a:latin typeface="华文宋体" panose="02010600040101010101" pitchFamily="2" charset="-122"/>
              <a:ea typeface="华文宋体" panose="02010600040101010101" pitchFamily="2" charset="-122"/>
            </a:endParaRPr>
          </a:p>
          <a:p>
            <a:r>
              <a:rPr lang="en-US" altLang="zh-CN" sz="4000" dirty="0" smtClean="0">
                <a:latin typeface="华文宋体" panose="02010600040101010101" pitchFamily="2" charset="-122"/>
                <a:ea typeface="华文宋体" panose="02010600040101010101" pitchFamily="2" charset="-122"/>
              </a:rPr>
              <a:t>Big Bang Cosmology:</a:t>
            </a:r>
          </a:p>
          <a:p>
            <a:r>
              <a:rPr lang="en-US" altLang="zh-CN" sz="4000" dirty="0" smtClean="0">
                <a:latin typeface="华文宋体" panose="02010600040101010101" pitchFamily="2" charset="-122"/>
                <a:ea typeface="华文宋体" panose="02010600040101010101" pitchFamily="2" charset="-122"/>
              </a:rPr>
              <a:t>Basic Facts, Concepts</a:t>
            </a:r>
          </a:p>
        </p:txBody>
      </p:sp>
    </p:spTree>
    <p:extLst>
      <p:ext uri="{BB962C8B-B14F-4D97-AF65-F5344CB8AC3E}">
        <p14:creationId xmlns:p14="http://schemas.microsoft.com/office/powerpoint/2010/main" val="33830079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782336" y="6004182"/>
            <a:ext cx="713300" cy="723963"/>
          </a:xfrm>
          <a:prstGeom prst="rect">
            <a:avLst/>
          </a:prstGeom>
        </p:spPr>
      </p:pic>
      <p:pic>
        <p:nvPicPr>
          <p:cNvPr id="4" name="图片 3"/>
          <p:cNvPicPr>
            <a:picLocks noChangeAspect="1"/>
          </p:cNvPicPr>
          <p:nvPr/>
        </p:nvPicPr>
        <p:blipFill>
          <a:blip r:embed="rId3"/>
          <a:stretch>
            <a:fillRect/>
          </a:stretch>
        </p:blipFill>
        <p:spPr>
          <a:xfrm>
            <a:off x="5138986" y="6134037"/>
            <a:ext cx="864650" cy="723963"/>
          </a:xfrm>
          <a:prstGeom prst="rect">
            <a:avLst/>
          </a:prstGeom>
        </p:spPr>
      </p:pic>
      <p:pic>
        <p:nvPicPr>
          <p:cNvPr id="6" name="图片 5"/>
          <p:cNvPicPr>
            <a:picLocks noChangeAspect="1"/>
          </p:cNvPicPr>
          <p:nvPr/>
        </p:nvPicPr>
        <p:blipFill>
          <a:blip r:embed="rId4"/>
          <a:stretch>
            <a:fillRect/>
          </a:stretch>
        </p:blipFill>
        <p:spPr>
          <a:xfrm>
            <a:off x="972184" y="1146464"/>
            <a:ext cx="4793616" cy="5531797"/>
          </a:xfrm>
          <a:prstGeom prst="rect">
            <a:avLst/>
          </a:prstGeom>
        </p:spPr>
      </p:pic>
      <p:sp>
        <p:nvSpPr>
          <p:cNvPr id="7"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理论</a:t>
            </a:r>
            <a:r>
              <a:rPr lang="en-US" altLang="zh-CN" b="1" dirty="0" smtClean="0">
                <a:latin typeface="华文宋体" panose="02010600040101010101" pitchFamily="2" charset="-122"/>
                <a:ea typeface="华文宋体" panose="02010600040101010101" pitchFamily="2" charset="-122"/>
              </a:rPr>
              <a:t> VS </a:t>
            </a:r>
            <a:r>
              <a:rPr lang="zh-CN" altLang="en-US" b="1" dirty="0" smtClean="0">
                <a:latin typeface="华文宋体" panose="02010600040101010101" pitchFamily="2" charset="-122"/>
                <a:ea typeface="华文宋体" panose="02010600040101010101" pitchFamily="2" charset="-122"/>
              </a:rPr>
              <a:t>观测</a:t>
            </a:r>
            <a:endParaRPr lang="zh-CN" altLang="en-US" b="1" dirty="0">
              <a:latin typeface="华文宋体" panose="02010600040101010101" pitchFamily="2" charset="-122"/>
              <a:ea typeface="华文宋体" panose="02010600040101010101" pitchFamily="2" charset="-122"/>
            </a:endParaRPr>
          </a:p>
        </p:txBody>
      </p:sp>
      <p:sp>
        <p:nvSpPr>
          <p:cNvPr id="8" name="文本框 7"/>
          <p:cNvSpPr txBox="1"/>
          <p:nvPr/>
        </p:nvSpPr>
        <p:spPr>
          <a:xfrm>
            <a:off x="6196340" y="1934426"/>
            <a:ext cx="5746278" cy="4745915"/>
          </a:xfrm>
          <a:prstGeom prst="rect">
            <a:avLst/>
          </a:prstGeom>
          <a:noFill/>
        </p:spPr>
        <p:txBody>
          <a:bodyPr wrap="square" rtlCol="0">
            <a:spAutoFit/>
          </a:bodyPr>
          <a:lstStyle/>
          <a:p>
            <a:pPr>
              <a:lnSpc>
                <a:spcPct val="120000"/>
              </a:lnSpc>
            </a:pPr>
            <a:r>
              <a:rPr lang="zh-CN" altLang="en-US" sz="2800" b="1" dirty="0" smtClean="0">
                <a:latin typeface="华文宋体" panose="02010600040101010101" pitchFamily="2" charset="-122"/>
                <a:ea typeface="华文宋体" panose="02010600040101010101" pitchFamily="2" charset="-122"/>
                <a:cs typeface="+mj-cs"/>
              </a:rPr>
              <a:t>理论上可预言给定重子比例下的元素丰度。</a:t>
            </a:r>
            <a:endParaRPr lang="en-US" altLang="zh-CN" sz="2800" b="1" dirty="0" smtClean="0">
              <a:latin typeface="华文宋体" panose="02010600040101010101" pitchFamily="2" charset="-122"/>
              <a:ea typeface="华文宋体" panose="02010600040101010101" pitchFamily="2" charset="-122"/>
              <a:cs typeface="+mj-cs"/>
            </a:endParaRPr>
          </a:p>
          <a:p>
            <a:pPr>
              <a:lnSpc>
                <a:spcPct val="120000"/>
              </a:lnSpc>
            </a:pPr>
            <a:endParaRPr lang="en-US" altLang="zh-CN" sz="2800" b="1" dirty="0" smtClean="0">
              <a:latin typeface="华文宋体" panose="02010600040101010101" pitchFamily="2" charset="-122"/>
              <a:ea typeface="华文宋体" panose="02010600040101010101" pitchFamily="2" charset="-122"/>
              <a:cs typeface="+mj-cs"/>
            </a:endParaRPr>
          </a:p>
          <a:p>
            <a:pPr>
              <a:lnSpc>
                <a:spcPct val="120000"/>
              </a:lnSpc>
            </a:pPr>
            <a:r>
              <a:rPr lang="zh-CN" altLang="en-US" sz="2800" b="1" dirty="0" smtClean="0">
                <a:latin typeface="华文宋体" panose="02010600040101010101" pitchFamily="2" charset="-122"/>
                <a:ea typeface="华文宋体" panose="02010600040101010101" pitchFamily="2" charset="-122"/>
                <a:cs typeface="+mj-cs"/>
              </a:rPr>
              <a:t>方框表示观测结果。 与大爆炸宇宙学理论预言结果自洽。</a:t>
            </a:r>
            <a:r>
              <a:rPr lang="en-US" altLang="zh-CN" sz="2800" b="1" dirty="0" smtClean="0">
                <a:latin typeface="华文宋体" panose="02010600040101010101" pitchFamily="2" charset="-122"/>
                <a:ea typeface="华文宋体" panose="02010600040101010101" pitchFamily="2" charset="-122"/>
                <a:cs typeface="+mj-cs"/>
              </a:rPr>
              <a:t> </a:t>
            </a:r>
          </a:p>
          <a:p>
            <a:pPr>
              <a:lnSpc>
                <a:spcPct val="120000"/>
              </a:lnSpc>
            </a:pPr>
            <a:endParaRPr lang="en-US" altLang="zh-CN" sz="2800" b="1" dirty="0">
              <a:latin typeface="华文宋体" panose="02010600040101010101" pitchFamily="2" charset="-122"/>
              <a:ea typeface="华文宋体" panose="02010600040101010101" pitchFamily="2" charset="-122"/>
              <a:cs typeface="+mj-cs"/>
            </a:endParaRPr>
          </a:p>
          <a:p>
            <a:pPr>
              <a:lnSpc>
                <a:spcPct val="120000"/>
              </a:lnSpc>
            </a:pPr>
            <a:r>
              <a:rPr lang="zh-CN" altLang="en-US" sz="2800" b="1" dirty="0" smtClean="0">
                <a:latin typeface="华文宋体" panose="02010600040101010101" pitchFamily="2" charset="-122"/>
                <a:ea typeface="华文宋体" panose="02010600040101010101" pitchFamily="2" charset="-122"/>
                <a:cs typeface="+mj-cs"/>
              </a:rPr>
              <a:t>此外，</a:t>
            </a:r>
            <a:r>
              <a:rPr lang="en-US" altLang="zh-CN" sz="2800" b="1" dirty="0" smtClean="0">
                <a:latin typeface="华文宋体" panose="02010600040101010101" pitchFamily="2" charset="-122"/>
                <a:ea typeface="华文宋体" panose="02010600040101010101" pitchFamily="2" charset="-122"/>
                <a:cs typeface="+mj-cs"/>
              </a:rPr>
              <a:t>BBN</a:t>
            </a:r>
            <a:r>
              <a:rPr lang="zh-CN" altLang="en-US" sz="2800" b="1" dirty="0" smtClean="0">
                <a:latin typeface="华文宋体" panose="02010600040101010101" pitchFamily="2" charset="-122"/>
                <a:ea typeface="华文宋体" panose="02010600040101010101" pitchFamily="2" charset="-122"/>
                <a:cs typeface="+mj-cs"/>
              </a:rPr>
              <a:t>观测可以对重子物质比例作出很强限制</a:t>
            </a:r>
            <a:r>
              <a:rPr lang="en-US" altLang="zh-CN" sz="2800" b="1" dirty="0" smtClean="0">
                <a:latin typeface="华文宋体" panose="02010600040101010101" pitchFamily="2" charset="-122"/>
                <a:ea typeface="华文宋体" panose="02010600040101010101" pitchFamily="2" charset="-122"/>
                <a:cs typeface="+mj-cs"/>
              </a:rPr>
              <a:t> (Burles, </a:t>
            </a:r>
            <a:r>
              <a:rPr lang="en-US" altLang="zh-CN" sz="2800" b="1" dirty="0" err="1" smtClean="0">
                <a:latin typeface="华文宋体" panose="02010600040101010101" pitchFamily="2" charset="-122"/>
                <a:ea typeface="华文宋体" panose="02010600040101010101" pitchFamily="2" charset="-122"/>
                <a:cs typeface="+mj-cs"/>
              </a:rPr>
              <a:t>Nollett</a:t>
            </a:r>
            <a:r>
              <a:rPr lang="en-US" altLang="zh-CN" sz="2800" b="1" dirty="0" smtClean="0">
                <a:latin typeface="华文宋体" panose="02010600040101010101" pitchFamily="2" charset="-122"/>
                <a:ea typeface="华文宋体" panose="02010600040101010101" pitchFamily="2" charset="-122"/>
                <a:cs typeface="+mj-cs"/>
              </a:rPr>
              <a:t>, Turner, 1999)</a:t>
            </a:r>
            <a:r>
              <a:rPr lang="zh-CN" altLang="en-US" sz="2800" b="1" dirty="0" smtClean="0">
                <a:latin typeface="华文宋体" panose="02010600040101010101" pitchFamily="2" charset="-122"/>
                <a:ea typeface="华文宋体" panose="02010600040101010101" pitchFamily="2" charset="-122"/>
                <a:cs typeface="+mj-cs"/>
              </a:rPr>
              <a:t>。</a:t>
            </a:r>
            <a:endParaRPr lang="en-US" altLang="zh-CN" sz="2800" b="1" dirty="0" smtClean="0">
              <a:latin typeface="华文宋体" panose="02010600040101010101" pitchFamily="2" charset="-122"/>
              <a:ea typeface="华文宋体" panose="02010600040101010101" pitchFamily="2" charset="-122"/>
              <a:cs typeface="+mj-cs"/>
            </a:endParaRPr>
          </a:p>
        </p:txBody>
      </p:sp>
    </p:spTree>
    <p:extLst>
      <p:ext uri="{BB962C8B-B14F-4D97-AF65-F5344CB8AC3E}">
        <p14:creationId xmlns:p14="http://schemas.microsoft.com/office/powerpoint/2010/main" val="1506459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1.3 Cosmic Microwave Background (CMB)</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宇宙微波背景辐射</a:t>
            </a:r>
            <a:endParaRPr lang="zh-CN" altLang="en-US" b="1" dirty="0">
              <a:latin typeface="华文宋体" panose="02010600040101010101" pitchFamily="2" charset="-122"/>
              <a:ea typeface="华文宋体" panose="02010600040101010101" pitchFamily="2" charset="-122"/>
            </a:endParaRPr>
          </a:p>
        </p:txBody>
      </p:sp>
      <p:sp>
        <p:nvSpPr>
          <p:cNvPr id="3" name="副标题 2"/>
          <p:cNvSpPr>
            <a:spLocks noGrp="1"/>
          </p:cNvSpPr>
          <p:nvPr>
            <p:ph type="subTitle" idx="1"/>
          </p:nvPr>
        </p:nvSpPr>
        <p:spPr>
          <a:xfrm>
            <a:off x="1524000" y="3602038"/>
            <a:ext cx="9144000" cy="1985962"/>
          </a:xfrm>
        </p:spPr>
        <p:txBody>
          <a:bodyPr>
            <a:normAutofit lnSpcReduction="10000"/>
          </a:bodyPr>
          <a:lstStyle/>
          <a:p>
            <a:endParaRPr lang="en-US" altLang="zh-CN" sz="4000" dirty="0" smtClean="0">
              <a:latin typeface="华文宋体" panose="02010600040101010101" pitchFamily="2" charset="-122"/>
              <a:ea typeface="华文宋体" panose="02010600040101010101" pitchFamily="2" charset="-122"/>
            </a:endParaRPr>
          </a:p>
          <a:p>
            <a:r>
              <a:rPr lang="en-US" altLang="zh-CN" sz="4000" dirty="0" smtClean="0">
                <a:latin typeface="华文宋体" panose="02010600040101010101" pitchFamily="2" charset="-122"/>
                <a:ea typeface="华文宋体" panose="02010600040101010101" pitchFamily="2" charset="-122"/>
              </a:rPr>
              <a:t>Key words: 2.73K black body, </a:t>
            </a:r>
          </a:p>
          <a:p>
            <a:r>
              <a:rPr lang="en-US" altLang="zh-CN" sz="4000" dirty="0" smtClean="0">
                <a:latin typeface="华文宋体" panose="02010600040101010101" pitchFamily="2" charset="-122"/>
                <a:ea typeface="华文宋体" panose="02010600040101010101" pitchFamily="2" charset="-122"/>
              </a:rPr>
              <a:t>isotropic (10</a:t>
            </a:r>
            <a:r>
              <a:rPr lang="en-US" altLang="zh-CN" sz="4000" baseline="30000" dirty="0" smtClean="0">
                <a:latin typeface="华文宋体" panose="02010600040101010101" pitchFamily="2" charset="-122"/>
                <a:ea typeface="华文宋体" panose="02010600040101010101" pitchFamily="2" charset="-122"/>
              </a:rPr>
              <a:t>-5</a:t>
            </a:r>
            <a:r>
              <a:rPr lang="en-US" altLang="zh-CN" sz="4000" dirty="0" smtClean="0">
                <a:latin typeface="华文宋体" panose="02010600040101010101" pitchFamily="2" charset="-122"/>
                <a:ea typeface="华文宋体" panose="02010600040101010101" pitchFamily="2" charset="-122"/>
              </a:rPr>
              <a:t> anisotropy)</a:t>
            </a:r>
          </a:p>
        </p:txBody>
      </p:sp>
    </p:spTree>
    <p:extLst>
      <p:ext uri="{BB962C8B-B14F-4D97-AF65-F5344CB8AC3E}">
        <p14:creationId xmlns:p14="http://schemas.microsoft.com/office/powerpoint/2010/main" val="2601569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Key facts</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764932" y="1814916"/>
            <a:ext cx="10823330" cy="4401205"/>
          </a:xfrm>
          <a:prstGeom prst="rect">
            <a:avLst/>
          </a:prstGeom>
        </p:spPr>
        <p:txBody>
          <a:bodyPr wrap="square">
            <a:spAutoFit/>
          </a:bodyPr>
          <a:lstStyle/>
          <a:p>
            <a:r>
              <a:rPr lang="en-US" altLang="zh-CN" sz="2800" b="1" dirty="0" smtClean="0">
                <a:latin typeface="华文宋体" panose="02010600040101010101" pitchFamily="2" charset="-122"/>
                <a:ea typeface="华文宋体" panose="02010600040101010101" pitchFamily="2" charset="-122"/>
              </a:rPr>
              <a:t>T = 2.73 K black body</a:t>
            </a:r>
          </a:p>
          <a:p>
            <a:endParaRPr lang="en-US" altLang="zh-CN" sz="2800" b="1" dirty="0" smtClean="0">
              <a:latin typeface="华文宋体" panose="02010600040101010101" pitchFamily="2" charset="-122"/>
              <a:ea typeface="华文宋体" panose="02010600040101010101" pitchFamily="2" charset="-122"/>
            </a:endParaRPr>
          </a:p>
          <a:p>
            <a:r>
              <a:rPr lang="en-US" altLang="zh-CN" sz="2800" b="1" dirty="0">
                <a:latin typeface="华文宋体" panose="02010600040101010101" pitchFamily="2" charset="-122"/>
                <a:ea typeface="华文宋体" panose="02010600040101010101" pitchFamily="2" charset="-122"/>
              </a:rPr>
              <a:t>Peak </a:t>
            </a:r>
            <a:r>
              <a:rPr lang="en-US" altLang="zh-CN" sz="2800" b="1" dirty="0" smtClean="0">
                <a:latin typeface="华文宋体" panose="02010600040101010101" pitchFamily="2" charset="-122"/>
                <a:ea typeface="华文宋体" panose="02010600040101010101" pitchFamily="2" charset="-122"/>
              </a:rPr>
              <a:t>wavelength </a:t>
            </a:r>
            <a:r>
              <a:rPr lang="en-US" altLang="zh-CN" sz="2800" b="1" dirty="0">
                <a:latin typeface="华文宋体" panose="02010600040101010101" pitchFamily="2" charset="-122"/>
                <a:ea typeface="华文宋体" panose="02010600040101010101" pitchFamily="2" charset="-122"/>
              </a:rPr>
              <a:t>1.063 mm </a:t>
            </a:r>
            <a:endParaRPr lang="en-US" altLang="zh-CN" sz="2800" b="1" dirty="0" smtClean="0">
              <a:latin typeface="华文宋体" panose="02010600040101010101" pitchFamily="2" charset="-122"/>
              <a:ea typeface="华文宋体" panose="02010600040101010101" pitchFamily="2" charset="-122"/>
            </a:endParaRPr>
          </a:p>
          <a:p>
            <a:r>
              <a:rPr lang="en-US" altLang="zh-CN" sz="2800" b="1" dirty="0">
                <a:latin typeface="华文宋体" panose="02010600040101010101" pitchFamily="2" charset="-122"/>
                <a:ea typeface="华文宋体" panose="02010600040101010101" pitchFamily="2" charset="-122"/>
              </a:rPr>
              <a:t>	</a:t>
            </a:r>
            <a:r>
              <a:rPr lang="en-US" altLang="zh-CN" sz="2800" b="1" dirty="0" smtClean="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282 GHz, 1.168 x 10</a:t>
            </a:r>
            <a:r>
              <a:rPr lang="en-US" altLang="zh-CN" sz="2800" b="1" baseline="30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 eV </a:t>
            </a:r>
            <a:r>
              <a:rPr lang="en-US" altLang="zh-CN" sz="2800" b="1" dirty="0" smtClean="0">
                <a:latin typeface="华文宋体" panose="02010600040101010101" pitchFamily="2" charset="-122"/>
                <a:ea typeface="华文宋体" panose="02010600040101010101" pitchFamily="2" charset="-122"/>
              </a:rPr>
              <a:t>photons, </a:t>
            </a:r>
            <a:r>
              <a:rPr lang="en-US" altLang="zh-CN" sz="2800" b="1" dirty="0">
                <a:latin typeface="华文宋体" panose="02010600040101010101" pitchFamily="2" charset="-122"/>
                <a:ea typeface="华文宋体" panose="02010600040101010101" pitchFamily="2" charset="-122"/>
              </a:rPr>
              <a:t>400–500 </a:t>
            </a:r>
            <a:r>
              <a:rPr lang="en-US" altLang="zh-CN" sz="2800" b="1" dirty="0" smtClean="0">
                <a:latin typeface="华文宋体" panose="02010600040101010101" pitchFamily="2" charset="-122"/>
                <a:ea typeface="华文宋体" panose="02010600040101010101" pitchFamily="2" charset="-122"/>
              </a:rPr>
              <a:t>/cm</a:t>
            </a:r>
            <a:r>
              <a:rPr lang="en-US" altLang="zh-CN" sz="2800" b="1" baseline="30000" dirty="0" smtClean="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a:t>
            </a:r>
            <a:endParaRPr lang="en-US" altLang="zh-CN" sz="2800" b="1" baseline="30000" dirty="0">
              <a:latin typeface="华文宋体" panose="02010600040101010101" pitchFamily="2" charset="-122"/>
              <a:ea typeface="华文宋体" panose="02010600040101010101" pitchFamily="2" charset="-122"/>
            </a:endParaRPr>
          </a:p>
          <a:p>
            <a:endParaRPr lang="en-US" altLang="zh-CN" sz="2800" b="1" dirty="0" smtClean="0">
              <a:latin typeface="华文宋体" panose="02010600040101010101" pitchFamily="2" charset="-122"/>
              <a:ea typeface="华文宋体" panose="02010600040101010101" pitchFamily="2" charset="-122"/>
            </a:endParaRPr>
          </a:p>
          <a:p>
            <a:r>
              <a:rPr lang="en-US" altLang="zh-CN" sz="2800" b="1" dirty="0" smtClean="0">
                <a:latin typeface="华文宋体" panose="02010600040101010101" pitchFamily="2" charset="-122"/>
                <a:ea typeface="华文宋体" panose="02010600040101010101" pitchFamily="2" charset="-122"/>
              </a:rPr>
              <a:t>All sky, isotropic (10</a:t>
            </a:r>
            <a:r>
              <a:rPr lang="en-US" altLang="zh-CN" sz="2800" b="1" baseline="30000" dirty="0" smtClean="0">
                <a:latin typeface="华文宋体" panose="02010600040101010101" pitchFamily="2" charset="-122"/>
                <a:ea typeface="华文宋体" panose="02010600040101010101" pitchFamily="2" charset="-122"/>
              </a:rPr>
              <a:t>-5</a:t>
            </a:r>
            <a:r>
              <a:rPr lang="en-US" altLang="zh-CN" sz="2800" b="1" dirty="0" smtClean="0">
                <a:latin typeface="华文宋体" panose="02010600040101010101" pitchFamily="2" charset="-122"/>
                <a:ea typeface="华文宋体" panose="02010600040101010101" pitchFamily="2" charset="-122"/>
              </a:rPr>
              <a:t> anisotropy)</a:t>
            </a:r>
          </a:p>
          <a:p>
            <a:endParaRPr lang="en-US" altLang="zh-CN" sz="2800" b="1" dirty="0" smtClean="0">
              <a:latin typeface="华文宋体" panose="02010600040101010101" pitchFamily="2" charset="-122"/>
              <a:ea typeface="华文宋体" panose="02010600040101010101" pitchFamily="2" charset="-122"/>
            </a:endParaRPr>
          </a:p>
          <a:p>
            <a:r>
              <a:rPr lang="en-US" altLang="zh-CN" sz="2800" b="1" dirty="0">
                <a:latin typeface="华文宋体" panose="02010600040101010101" pitchFamily="2" charset="-122"/>
                <a:ea typeface="华文宋体" panose="02010600040101010101" pitchFamily="2" charset="-122"/>
              </a:rPr>
              <a:t>Most of the radiation energy in the universe is in </a:t>
            </a:r>
            <a:r>
              <a:rPr lang="en-US" altLang="zh-CN" sz="2800" b="1" dirty="0" smtClean="0">
                <a:latin typeface="华文宋体" panose="02010600040101010101" pitchFamily="2" charset="-122"/>
                <a:ea typeface="华文宋体" panose="02010600040101010101" pitchFamily="2" charset="-122"/>
              </a:rPr>
              <a:t>CMB </a:t>
            </a:r>
            <a:r>
              <a:rPr lang="en-US" altLang="zh-CN" sz="2800" b="1" dirty="0">
                <a:latin typeface="华文宋体" panose="02010600040101010101" pitchFamily="2" charset="-122"/>
                <a:ea typeface="华文宋体" panose="02010600040101010101" pitchFamily="2" charset="-122"/>
              </a:rPr>
              <a:t>(6×10</a:t>
            </a:r>
            <a:r>
              <a:rPr lang="en-US" altLang="zh-CN" sz="2800" b="1" baseline="30000" dirty="0">
                <a:latin typeface="华文宋体" panose="02010600040101010101" pitchFamily="2" charset="-122"/>
                <a:ea typeface="华文宋体" panose="02010600040101010101" pitchFamily="2" charset="-122"/>
              </a:rPr>
              <a:t>−5</a:t>
            </a:r>
            <a:r>
              <a:rPr lang="en-US" altLang="zh-CN" sz="2800" b="1" dirty="0">
                <a:latin typeface="华文宋体" panose="02010600040101010101" pitchFamily="2" charset="-122"/>
                <a:ea typeface="华文宋体" panose="02010600040101010101" pitchFamily="2" charset="-122"/>
              </a:rPr>
              <a:t> of </a:t>
            </a:r>
            <a:r>
              <a:rPr lang="el-GR" altLang="zh-CN" sz="2800" b="1" dirty="0" smtClean="0">
                <a:latin typeface="Times New Roman" panose="02020603050405020304" pitchFamily="18" charset="0"/>
                <a:ea typeface="华文宋体" panose="02010600040101010101" pitchFamily="2" charset="-122"/>
                <a:cs typeface="Times New Roman" panose="02020603050405020304" pitchFamily="18" charset="0"/>
              </a:rPr>
              <a:t>ρ</a:t>
            </a:r>
            <a:r>
              <a:rPr lang="en-US" altLang="zh-CN" sz="2800" b="1" baseline="-25000" dirty="0" smtClean="0">
                <a:latin typeface="华文宋体" panose="02010600040101010101" pitchFamily="2" charset="-122"/>
                <a:ea typeface="华文宋体" panose="02010600040101010101" pitchFamily="2" charset="-122"/>
              </a:rPr>
              <a:t>tot</a:t>
            </a:r>
            <a:r>
              <a:rPr lang="en-US" altLang="zh-CN" sz="2800" b="1" dirty="0" smtClean="0">
                <a:latin typeface="华文宋体" panose="02010600040101010101" pitchFamily="2" charset="-122"/>
                <a:ea typeface="华文宋体" panose="02010600040101010101" pitchFamily="2" charset="-122"/>
              </a:rPr>
              <a:t>)</a:t>
            </a:r>
            <a:endParaRPr lang="en-US" altLang="zh-CN" sz="2800" b="1" dirty="0">
              <a:latin typeface="华文宋体" panose="02010600040101010101" pitchFamily="2" charset="-122"/>
              <a:ea typeface="华文宋体" panose="02010600040101010101" pitchFamily="2" charset="-122"/>
            </a:endParaRPr>
          </a:p>
          <a:p>
            <a:endParaRPr lang="en-US" altLang="zh-CN" sz="2800" b="1" dirty="0" smtClean="0">
              <a:latin typeface="华文宋体" panose="02010600040101010101" pitchFamily="2" charset="-122"/>
              <a:ea typeface="华文宋体" panose="02010600040101010101" pitchFamily="2" charset="-122"/>
            </a:endParaRPr>
          </a:p>
          <a:p>
            <a:r>
              <a:rPr lang="en-US" altLang="zh-CN" sz="2800" b="1" dirty="0" smtClean="0">
                <a:latin typeface="华文宋体" panose="02010600040101010101" pitchFamily="2" charset="-122"/>
                <a:ea typeface="华文宋体" panose="02010600040101010101" pitchFamily="2" charset="-122"/>
              </a:rPr>
              <a:t>Emitted @ T ~ </a:t>
            </a:r>
            <a:r>
              <a:rPr lang="en-US" altLang="zh-CN" sz="2800" b="1" dirty="0">
                <a:latin typeface="华文宋体" panose="02010600040101010101" pitchFamily="2" charset="-122"/>
                <a:ea typeface="华文宋体" panose="02010600040101010101" pitchFamily="2" charset="-122"/>
              </a:rPr>
              <a:t>3000 </a:t>
            </a:r>
            <a:r>
              <a:rPr lang="en-US" altLang="zh-CN" sz="2800" b="1" dirty="0" smtClean="0">
                <a:latin typeface="华文宋体" panose="02010600040101010101" pitchFamily="2" charset="-122"/>
                <a:ea typeface="华文宋体" panose="02010600040101010101" pitchFamily="2" charset="-122"/>
              </a:rPr>
              <a:t>K,  redshift z ~ 1100, age ~ 380,000 </a:t>
            </a:r>
            <a:r>
              <a:rPr lang="en-US" altLang="zh-CN" sz="2800" b="1" dirty="0" err="1" smtClean="0">
                <a:latin typeface="华文宋体" panose="02010600040101010101" pitchFamily="2" charset="-122"/>
                <a:ea typeface="华文宋体" panose="02010600040101010101" pitchFamily="2" charset="-122"/>
              </a:rPr>
              <a:t>yr</a:t>
            </a:r>
            <a:endParaRPr lang="zh-CN" altLang="en-US" sz="28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783725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简介</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4154984"/>
          </a:xfrm>
          <a:prstGeom prst="rect">
            <a:avLst/>
          </a:prstGeom>
        </p:spPr>
        <p:txBody>
          <a:bodyPr wrap="square">
            <a:spAutoFit/>
          </a:bodyPr>
          <a:lstStyle/>
          <a:p>
            <a:r>
              <a:rPr lang="zh-CN" altLang="en-US" sz="2400" b="1" dirty="0" smtClean="0">
                <a:latin typeface="华文宋体" panose="02010600040101010101" pitchFamily="2" charset="-122"/>
                <a:ea typeface="华文宋体" panose="02010600040101010101" pitchFamily="2" charset="-122"/>
              </a:rPr>
              <a:t>早期热宇宙的“遗迹”</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r>
              <a:rPr lang="en-US" altLang="zh-CN" sz="2400" b="1" dirty="0" smtClean="0">
                <a:latin typeface="华文宋体" panose="02010600040101010101" pitchFamily="2" charset="-122"/>
                <a:ea typeface="华文宋体" panose="02010600040101010101" pitchFamily="2" charset="-122"/>
              </a:rPr>
              <a:t>T = 2.73 K </a:t>
            </a:r>
            <a:r>
              <a:rPr lang="zh-CN" altLang="en-US" sz="2400" b="1" dirty="0" smtClean="0">
                <a:latin typeface="华文宋体" panose="02010600040101010101" pitchFamily="2" charset="-122"/>
                <a:ea typeface="华文宋体" panose="02010600040101010101" pitchFamily="2" charset="-122"/>
              </a:rPr>
              <a:t>黑体谱</a:t>
            </a:r>
            <a:endParaRPr lang="en-US" altLang="zh-CN" sz="2400" b="1" dirty="0" smtClean="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峰值波长</a:t>
            </a:r>
            <a:r>
              <a:rPr lang="en-US" altLang="zh-CN" sz="2400" b="1" dirty="0" smtClean="0">
                <a:latin typeface="华文宋体" panose="02010600040101010101" pitchFamily="2" charset="-122"/>
                <a:ea typeface="华文宋体" panose="02010600040101010101" pitchFamily="2" charset="-122"/>
              </a:rPr>
              <a:t> </a:t>
            </a:r>
            <a:r>
              <a:rPr lang="en-US" altLang="zh-CN" sz="2400" b="1" dirty="0">
                <a:latin typeface="华文宋体" panose="02010600040101010101" pitchFamily="2" charset="-122"/>
                <a:ea typeface="华文宋体" panose="02010600040101010101" pitchFamily="2" charset="-122"/>
              </a:rPr>
              <a:t>1.063 mm (282 GHz, </a:t>
            </a:r>
            <a:r>
              <a:rPr lang="zh-CN" altLang="en-US" sz="2400" b="1" dirty="0" smtClean="0">
                <a:latin typeface="华文宋体" panose="02010600040101010101" pitchFamily="2" charset="-122"/>
                <a:ea typeface="华文宋体" panose="02010600040101010101" pitchFamily="2" charset="-122"/>
              </a:rPr>
              <a:t>光子能量</a:t>
            </a:r>
            <a:r>
              <a:rPr lang="en-US" altLang="zh-CN" sz="2400" b="1" dirty="0" smtClean="0">
                <a:latin typeface="华文宋体" panose="02010600040101010101" pitchFamily="2" charset="-122"/>
                <a:ea typeface="华文宋体" panose="02010600040101010101" pitchFamily="2" charset="-122"/>
              </a:rPr>
              <a:t>1.168 </a:t>
            </a:r>
            <a:r>
              <a:rPr lang="en-US" altLang="zh-CN" sz="2400" b="1" dirty="0">
                <a:latin typeface="华文宋体" panose="02010600040101010101" pitchFamily="2" charset="-122"/>
                <a:ea typeface="华文宋体" panose="02010600040101010101" pitchFamily="2" charset="-122"/>
              </a:rPr>
              <a:t>x 10</a:t>
            </a:r>
            <a:r>
              <a:rPr lang="en-US" altLang="zh-CN" sz="2400" b="1" baseline="30000" dirty="0">
                <a:latin typeface="华文宋体" panose="02010600040101010101" pitchFamily="2" charset="-122"/>
                <a:ea typeface="华文宋体" panose="02010600040101010101" pitchFamily="2" charset="-122"/>
              </a:rPr>
              <a:t>−3</a:t>
            </a:r>
            <a:r>
              <a:rPr lang="en-US" altLang="zh-CN" sz="2400" b="1" dirty="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eV)</a:t>
            </a:r>
            <a:endParaRPr lang="en-US" altLang="zh-CN" sz="2400" b="1" baseline="30000"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全天各向同性信号</a:t>
            </a:r>
            <a:r>
              <a:rPr lang="en-US" altLang="zh-CN" sz="2400" b="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各向异性仅为 </a:t>
            </a:r>
            <a:r>
              <a:rPr lang="en-US" altLang="zh-CN" sz="2400" b="1" dirty="0" smtClean="0">
                <a:latin typeface="华文宋体" panose="02010600040101010101" pitchFamily="2" charset="-122"/>
                <a:ea typeface="华文宋体" panose="02010600040101010101" pitchFamily="2" charset="-122"/>
              </a:rPr>
              <a:t>10</a:t>
            </a:r>
            <a:r>
              <a:rPr lang="en-US" altLang="zh-CN" sz="2400" b="1" baseline="30000" dirty="0" smtClean="0">
                <a:latin typeface="华文宋体" panose="02010600040101010101" pitchFamily="2" charset="-122"/>
                <a:ea typeface="华文宋体" panose="02010600040101010101" pitchFamily="2" charset="-122"/>
              </a:rPr>
              <a:t>-5</a:t>
            </a:r>
            <a:r>
              <a:rPr lang="en-US" altLang="zh-CN" sz="2400" b="1" dirty="0" smtClean="0">
                <a:latin typeface="华文宋体" panose="02010600040101010101" pitchFamily="2" charset="-122"/>
                <a:ea typeface="华文宋体" panose="02010600040101010101" pitchFamily="2" charset="-122"/>
              </a:rPr>
              <a:t>)</a:t>
            </a:r>
          </a:p>
          <a:p>
            <a:endParaRPr lang="en-US" altLang="zh-CN" sz="2400" b="1" dirty="0" smtClean="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是今天宇宙中光辐射的最主要成分</a:t>
            </a:r>
            <a:r>
              <a:rPr lang="en-US" altLang="zh-CN" sz="2400" b="1" dirty="0" smtClean="0">
                <a:latin typeface="华文宋体" panose="02010600040101010101" pitchFamily="2" charset="-122"/>
                <a:ea typeface="华文宋体" panose="02010600040101010101" pitchFamily="2" charset="-122"/>
              </a:rPr>
              <a:t> (~99%</a:t>
            </a:r>
            <a:r>
              <a:rPr lang="zh-CN" altLang="en-US" sz="2400" b="1" dirty="0" smtClean="0">
                <a:latin typeface="华文宋体" panose="02010600040101010101" pitchFamily="2" charset="-122"/>
                <a:ea typeface="华文宋体" panose="02010600040101010101" pitchFamily="2" charset="-122"/>
              </a:rPr>
              <a:t>，但仅占宇宙总能量的 </a:t>
            </a:r>
            <a:r>
              <a:rPr lang="en-US" altLang="zh-CN" sz="2400" b="1" dirty="0" smtClean="0">
                <a:latin typeface="华文宋体" panose="02010600040101010101" pitchFamily="2" charset="-122"/>
                <a:ea typeface="华文宋体" panose="02010600040101010101" pitchFamily="2" charset="-122"/>
              </a:rPr>
              <a:t>6×10</a:t>
            </a:r>
            <a:r>
              <a:rPr lang="en-US" altLang="zh-CN" sz="2400" b="1" baseline="30000" dirty="0">
                <a:latin typeface="华文宋体" panose="02010600040101010101" pitchFamily="2" charset="-122"/>
                <a:ea typeface="华文宋体" panose="02010600040101010101" pitchFamily="2" charset="-122"/>
              </a:rPr>
              <a:t>−</a:t>
            </a:r>
            <a:r>
              <a:rPr lang="en-US" altLang="zh-CN" sz="2400" b="1" baseline="30000" dirty="0" smtClean="0">
                <a:latin typeface="华文宋体" panose="02010600040101010101" pitchFamily="2" charset="-122"/>
                <a:ea typeface="华文宋体" panose="02010600040101010101" pitchFamily="2" charset="-122"/>
              </a:rPr>
              <a:t>5</a:t>
            </a:r>
            <a:r>
              <a:rPr lang="en-US" altLang="zh-CN" sz="2400" b="1" dirty="0" smtClean="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endParaRPr lang="en-US" altLang="zh-CN" sz="2400" b="1" dirty="0" smtClean="0">
              <a:latin typeface="华文宋体" panose="02010600040101010101" pitchFamily="2" charset="-122"/>
              <a:ea typeface="华文宋体" panose="02010600040101010101" pitchFamily="2" charset="-122"/>
            </a:endParaRPr>
          </a:p>
          <a:p>
            <a:r>
              <a:rPr lang="zh-CN" altLang="en-US" sz="2400" b="1" dirty="0" smtClean="0">
                <a:latin typeface="华文宋体" panose="02010600040101010101" pitchFamily="2" charset="-122"/>
                <a:ea typeface="华文宋体" panose="02010600040101010101" pitchFamily="2" charset="-122"/>
              </a:rPr>
              <a:t>来源于光子脱耦时刻：</a:t>
            </a:r>
            <a:r>
              <a:rPr lang="en-US" altLang="zh-CN" sz="2400" i="1" dirty="0" smtClean="0">
                <a:latin typeface="Times New Roman" panose="02020603050405020304" pitchFamily="18" charset="0"/>
                <a:ea typeface="华文宋体" panose="02010600040101010101" pitchFamily="2" charset="-122"/>
                <a:cs typeface="Times New Roman" panose="02020603050405020304" pitchFamily="18" charset="0"/>
              </a:rPr>
              <a:t>T</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 ~ 3000 K,  </a:t>
            </a:r>
            <a:r>
              <a:rPr lang="en-US" altLang="zh-CN" sz="2400" i="1" dirty="0" smtClean="0">
                <a:latin typeface="Times New Roman" panose="02020603050405020304" pitchFamily="18" charset="0"/>
                <a:ea typeface="华文宋体" panose="02010600040101010101" pitchFamily="2" charset="-122"/>
                <a:cs typeface="Times New Roman" panose="02020603050405020304" pitchFamily="18" charset="0"/>
              </a:rPr>
              <a:t>z</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 ~ 1100,  </a:t>
            </a:r>
            <a:r>
              <a:rPr lang="en-US" altLang="zh-CN" sz="2400" i="1" dirty="0" smtClean="0">
                <a:latin typeface="Times New Roman" panose="02020603050405020304" pitchFamily="18" charset="0"/>
                <a:ea typeface="华文宋体" panose="02010600040101010101" pitchFamily="2" charset="-122"/>
                <a:cs typeface="Times New Roman" panose="02020603050405020304" pitchFamily="18" charset="0"/>
              </a:rPr>
              <a:t>t</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380,000 </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宋体" panose="02010600040101010101" pitchFamily="2" charset="-122"/>
                <a:cs typeface="Times New Roman" panose="02020603050405020304" pitchFamily="18" charset="0"/>
              </a:rPr>
              <a:t>yr</a:t>
            </a:r>
            <a:endParaRPr lang="zh-CN" altLang="en-US"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546061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695449" y="1354748"/>
            <a:ext cx="8801100" cy="4095750"/>
          </a:xfrm>
          <a:prstGeom prst="rect">
            <a:avLst/>
          </a:prstGeom>
        </p:spPr>
      </p:pic>
    </p:spTree>
    <p:extLst>
      <p:ext uri="{BB962C8B-B14F-4D97-AF65-F5344CB8AC3E}">
        <p14:creationId xmlns:p14="http://schemas.microsoft.com/office/powerpoint/2010/main" val="15965072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806" y="1202103"/>
            <a:ext cx="6906018" cy="5163528"/>
          </a:xfrm>
          <a:prstGeom prst="rect">
            <a:avLst/>
          </a:prstGeom>
        </p:spPr>
      </p:pic>
      <p:sp>
        <p:nvSpPr>
          <p:cNvPr id="3" name="矩形标注 2"/>
          <p:cNvSpPr/>
          <p:nvPr/>
        </p:nvSpPr>
        <p:spPr>
          <a:xfrm>
            <a:off x="7666891" y="483577"/>
            <a:ext cx="914400" cy="612648"/>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CMB</a:t>
            </a:r>
            <a:endParaRPr lang="zh-CN" altLang="en-US" dirty="0"/>
          </a:p>
        </p:txBody>
      </p:sp>
    </p:spTree>
    <p:extLst>
      <p:ext uri="{BB962C8B-B14F-4D97-AF65-F5344CB8AC3E}">
        <p14:creationId xmlns:p14="http://schemas.microsoft.com/office/powerpoint/2010/main" val="42440682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History</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838200" y="1321411"/>
            <a:ext cx="11353800" cy="5262979"/>
          </a:xfrm>
          <a:prstGeom prst="rect">
            <a:avLst/>
          </a:prstGeom>
        </p:spPr>
        <p:txBody>
          <a:bodyPr wrap="square">
            <a:spAutoFit/>
          </a:bodyPr>
          <a:lstStyle/>
          <a:p>
            <a:r>
              <a:rPr lang="en-US" altLang="zh-CN" sz="2400" dirty="0" smtClean="0">
                <a:latin typeface="华文宋体" panose="02010600040101010101" pitchFamily="2" charset="-122"/>
                <a:ea typeface="华文宋体" panose="02010600040101010101" pitchFamily="2" charset="-122"/>
              </a:rPr>
              <a:t>1946 </a:t>
            </a:r>
            <a:r>
              <a:rPr lang="en-US" altLang="zh-CN" sz="2400" dirty="0">
                <a:latin typeface="华文宋体" panose="02010600040101010101" pitchFamily="2" charset="-122"/>
                <a:ea typeface="华文宋体" panose="02010600040101010101" pitchFamily="2" charset="-122"/>
              </a:rPr>
              <a:t>– George Gamow calculates a temperature of 50 </a:t>
            </a:r>
            <a:r>
              <a:rPr lang="en-US" altLang="zh-CN" sz="2400" dirty="0" smtClean="0">
                <a:latin typeface="华文宋体" panose="02010600040101010101" pitchFamily="2" charset="-122"/>
                <a:ea typeface="华文宋体" panose="02010600040101010101" pitchFamily="2" charset="-122"/>
              </a:rPr>
              <a:t>K.</a:t>
            </a:r>
          </a:p>
          <a:p>
            <a:endParaRPr lang="en-US" altLang="zh-CN" sz="2400" dirty="0" smtClean="0">
              <a:latin typeface="华文宋体" panose="02010600040101010101" pitchFamily="2" charset="-122"/>
              <a:ea typeface="华文宋体" panose="02010600040101010101" pitchFamily="2" charset="-122"/>
            </a:endParaRPr>
          </a:p>
          <a:p>
            <a:r>
              <a:rPr lang="en-US" altLang="zh-CN" sz="2400" dirty="0" smtClean="0">
                <a:latin typeface="华文宋体" panose="02010600040101010101" pitchFamily="2" charset="-122"/>
                <a:ea typeface="华文宋体" panose="02010600040101010101" pitchFamily="2" charset="-122"/>
              </a:rPr>
              <a:t>1948 </a:t>
            </a:r>
            <a:r>
              <a:rPr lang="en-US" altLang="zh-CN" sz="2400" dirty="0">
                <a:latin typeface="华文宋体" panose="02010600040101010101" pitchFamily="2" charset="-122"/>
                <a:ea typeface="华文宋体" panose="02010600040101010101" pitchFamily="2" charset="-122"/>
              </a:rPr>
              <a:t>– </a:t>
            </a:r>
            <a:r>
              <a:rPr lang="en-US" altLang="zh-CN" sz="2400" dirty="0" smtClean="0">
                <a:latin typeface="华文宋体" panose="02010600040101010101" pitchFamily="2" charset="-122"/>
                <a:ea typeface="华文宋体" panose="02010600040101010101" pitchFamily="2" charset="-122"/>
              </a:rPr>
              <a:t>R. </a:t>
            </a:r>
            <a:r>
              <a:rPr lang="en-US" altLang="zh-CN" sz="2400" dirty="0" err="1" smtClean="0">
                <a:latin typeface="华文宋体" panose="02010600040101010101" pitchFamily="2" charset="-122"/>
                <a:ea typeface="华文宋体" panose="02010600040101010101" pitchFamily="2" charset="-122"/>
              </a:rPr>
              <a:t>Alpher</a:t>
            </a:r>
            <a:r>
              <a:rPr lang="en-US" altLang="zh-CN" sz="2400" dirty="0" smtClean="0">
                <a:latin typeface="华文宋体" panose="02010600040101010101" pitchFamily="2" charset="-122"/>
                <a:ea typeface="华文宋体" panose="02010600040101010101" pitchFamily="2" charset="-122"/>
              </a:rPr>
              <a:t> </a:t>
            </a:r>
            <a:r>
              <a:rPr lang="en-US" altLang="zh-CN" sz="2400" dirty="0">
                <a:latin typeface="华文宋体" panose="02010600040101010101" pitchFamily="2" charset="-122"/>
                <a:ea typeface="华文宋体" panose="02010600040101010101" pitchFamily="2" charset="-122"/>
              </a:rPr>
              <a:t>and </a:t>
            </a:r>
            <a:r>
              <a:rPr lang="en-US" altLang="zh-CN" sz="2400" dirty="0" smtClean="0">
                <a:latin typeface="华文宋体" panose="02010600040101010101" pitchFamily="2" charset="-122"/>
                <a:ea typeface="华文宋体" panose="02010600040101010101" pitchFamily="2" charset="-122"/>
              </a:rPr>
              <a:t>R. </a:t>
            </a:r>
            <a:r>
              <a:rPr lang="en-US" altLang="zh-CN" sz="2400" dirty="0">
                <a:latin typeface="华文宋体" panose="02010600040101010101" pitchFamily="2" charset="-122"/>
                <a:ea typeface="华文宋体" panose="02010600040101010101" pitchFamily="2" charset="-122"/>
              </a:rPr>
              <a:t>Herman estimate "the temperature in the universe" at 5 K</a:t>
            </a:r>
            <a:r>
              <a:rPr lang="en-US" altLang="zh-CN" sz="2400" dirty="0" smtClean="0">
                <a:latin typeface="华文宋体" panose="02010600040101010101" pitchFamily="2" charset="-122"/>
                <a:ea typeface="华文宋体" panose="02010600040101010101" pitchFamily="2" charset="-122"/>
              </a:rPr>
              <a:t>.</a:t>
            </a:r>
            <a:endParaRPr lang="en-US" altLang="zh-CN" sz="2400" dirty="0">
              <a:latin typeface="华文宋体" panose="02010600040101010101" pitchFamily="2" charset="-122"/>
              <a:ea typeface="华文宋体" panose="02010600040101010101" pitchFamily="2" charset="-122"/>
            </a:endParaRPr>
          </a:p>
          <a:p>
            <a:endParaRPr lang="en-US" altLang="zh-CN" sz="2400" dirty="0" smtClean="0">
              <a:latin typeface="华文宋体" panose="02010600040101010101" pitchFamily="2" charset="-122"/>
              <a:ea typeface="华文宋体" panose="02010600040101010101" pitchFamily="2" charset="-122"/>
            </a:endParaRPr>
          </a:p>
          <a:p>
            <a:r>
              <a:rPr lang="en-US" altLang="zh-CN" sz="2400" dirty="0" smtClean="0">
                <a:latin typeface="华文宋体" panose="02010600040101010101" pitchFamily="2" charset="-122"/>
                <a:ea typeface="华文宋体" panose="02010600040101010101" pitchFamily="2" charset="-122"/>
              </a:rPr>
              <a:t>1964 </a:t>
            </a:r>
            <a:r>
              <a:rPr lang="en-US" altLang="zh-CN" sz="2400" dirty="0">
                <a:latin typeface="华文宋体" panose="02010600040101010101" pitchFamily="2" charset="-122"/>
                <a:ea typeface="华文宋体" panose="02010600040101010101" pitchFamily="2" charset="-122"/>
              </a:rPr>
              <a:t>– </a:t>
            </a:r>
            <a:r>
              <a:rPr lang="en-US" altLang="zh-CN" sz="2400" dirty="0" smtClean="0">
                <a:latin typeface="华文宋体" panose="02010600040101010101" pitchFamily="2" charset="-122"/>
                <a:ea typeface="华文宋体" panose="02010600040101010101" pitchFamily="2" charset="-122"/>
              </a:rPr>
              <a:t>A. </a:t>
            </a:r>
            <a:r>
              <a:rPr lang="en-US" altLang="zh-CN" sz="2400" dirty="0">
                <a:latin typeface="华文宋体" panose="02010600040101010101" pitchFamily="2" charset="-122"/>
                <a:ea typeface="华文宋体" panose="02010600040101010101" pitchFamily="2" charset="-122"/>
              </a:rPr>
              <a:t>Penzias and </a:t>
            </a:r>
            <a:r>
              <a:rPr lang="en-US" altLang="zh-CN" sz="2400" dirty="0" smtClean="0">
                <a:latin typeface="华文宋体" panose="02010600040101010101" pitchFamily="2" charset="-122"/>
                <a:ea typeface="华文宋体" panose="02010600040101010101" pitchFamily="2" charset="-122"/>
              </a:rPr>
              <a:t>R. W. </a:t>
            </a:r>
            <a:r>
              <a:rPr lang="en-US" altLang="zh-CN" sz="2400" dirty="0">
                <a:latin typeface="华文宋体" panose="02010600040101010101" pitchFamily="2" charset="-122"/>
                <a:ea typeface="华文宋体" panose="02010600040101010101" pitchFamily="2" charset="-122"/>
              </a:rPr>
              <a:t>Wilson </a:t>
            </a:r>
            <a:r>
              <a:rPr lang="en-US" altLang="zh-CN" sz="2400" dirty="0" smtClean="0">
                <a:latin typeface="华文宋体" panose="02010600040101010101" pitchFamily="2" charset="-122"/>
                <a:ea typeface="华文宋体" panose="02010600040101010101" pitchFamily="2" charset="-122"/>
              </a:rPr>
              <a:t>measured T ~ </a:t>
            </a:r>
            <a:r>
              <a:rPr lang="en-US" altLang="zh-CN" sz="2400" dirty="0">
                <a:latin typeface="华文宋体" panose="02010600040101010101" pitchFamily="2" charset="-122"/>
                <a:ea typeface="华文宋体" panose="02010600040101010101" pitchFamily="2" charset="-122"/>
              </a:rPr>
              <a:t>3 </a:t>
            </a:r>
            <a:r>
              <a:rPr lang="en-US" altLang="zh-CN" sz="2400" dirty="0" smtClean="0">
                <a:latin typeface="华文宋体" panose="02010600040101010101" pitchFamily="2" charset="-122"/>
                <a:ea typeface="华文宋体" panose="02010600040101010101" pitchFamily="2" charset="-122"/>
              </a:rPr>
              <a:t>K</a:t>
            </a:r>
            <a:r>
              <a:rPr lang="en-US" altLang="zh-CN" sz="2400" dirty="0">
                <a:latin typeface="华文宋体" panose="02010600040101010101" pitchFamily="2" charset="-122"/>
                <a:ea typeface="华文宋体" panose="02010600040101010101" pitchFamily="2" charset="-122"/>
              </a:rPr>
              <a:t> </a:t>
            </a:r>
            <a:r>
              <a:rPr lang="en-US" altLang="zh-CN" sz="2400" dirty="0" smtClean="0">
                <a:latin typeface="华文宋体" panose="02010600040101010101" pitchFamily="2" charset="-122"/>
                <a:ea typeface="华文宋体" panose="02010600040101010101" pitchFamily="2" charset="-122"/>
              </a:rPr>
              <a:t>(1979 Nobel Prize)</a:t>
            </a:r>
            <a:endParaRPr lang="en-US" altLang="zh-CN" sz="2400" dirty="0">
              <a:latin typeface="华文宋体" panose="02010600040101010101" pitchFamily="2" charset="-122"/>
              <a:ea typeface="华文宋体" panose="02010600040101010101" pitchFamily="2" charset="-122"/>
            </a:endParaRPr>
          </a:p>
          <a:p>
            <a:endParaRPr lang="en-US" altLang="zh-CN" sz="2400" dirty="0" smtClean="0">
              <a:latin typeface="华文宋体" panose="02010600040101010101" pitchFamily="2" charset="-122"/>
              <a:ea typeface="华文宋体" panose="02010600040101010101" pitchFamily="2" charset="-122"/>
            </a:endParaRPr>
          </a:p>
          <a:p>
            <a:r>
              <a:rPr lang="en-US" altLang="zh-CN" sz="2400" dirty="0" smtClean="0">
                <a:latin typeface="华文宋体" panose="02010600040101010101" pitchFamily="2" charset="-122"/>
                <a:ea typeface="华文宋体" panose="02010600040101010101" pitchFamily="2" charset="-122"/>
              </a:rPr>
              <a:t>1990 </a:t>
            </a:r>
            <a:r>
              <a:rPr lang="en-US" altLang="zh-CN" sz="2400" dirty="0">
                <a:latin typeface="华文宋体" panose="02010600040101010101" pitchFamily="2" charset="-122"/>
                <a:ea typeface="华文宋体" panose="02010600040101010101" pitchFamily="2" charset="-122"/>
              </a:rPr>
              <a:t>– FIRAS on the </a:t>
            </a:r>
            <a:r>
              <a:rPr lang="en-US" altLang="zh-CN" sz="2400" dirty="0" smtClean="0">
                <a:latin typeface="华文宋体" panose="02010600040101010101" pitchFamily="2" charset="-122"/>
                <a:ea typeface="华文宋体" panose="02010600040101010101" pitchFamily="2" charset="-122"/>
              </a:rPr>
              <a:t>COBE </a:t>
            </a:r>
            <a:r>
              <a:rPr lang="en-US" altLang="zh-CN" sz="2400" dirty="0">
                <a:latin typeface="华文宋体" panose="02010600040101010101" pitchFamily="2" charset="-122"/>
                <a:ea typeface="华文宋体" panose="02010600040101010101" pitchFamily="2" charset="-122"/>
              </a:rPr>
              <a:t>satellite measures the </a:t>
            </a:r>
            <a:r>
              <a:rPr lang="en-US" altLang="zh-CN" sz="2400" dirty="0" smtClean="0">
                <a:latin typeface="华文宋体" panose="02010600040101010101" pitchFamily="2" charset="-122"/>
                <a:ea typeface="华文宋体" panose="02010600040101010101" pitchFamily="2" charset="-122"/>
              </a:rPr>
              <a:t>2.73K black </a:t>
            </a:r>
            <a:r>
              <a:rPr lang="en-US" altLang="zh-CN" sz="2400" dirty="0">
                <a:latin typeface="华文宋体" panose="02010600040101010101" pitchFamily="2" charset="-122"/>
                <a:ea typeface="华文宋体" panose="02010600040101010101" pitchFamily="2" charset="-122"/>
              </a:rPr>
              <a:t>body form of the CMB </a:t>
            </a:r>
            <a:endParaRPr lang="en-US" altLang="zh-CN" sz="2400" dirty="0" smtClean="0">
              <a:latin typeface="华文宋体" panose="02010600040101010101" pitchFamily="2" charset="-122"/>
              <a:ea typeface="华文宋体" panose="02010600040101010101" pitchFamily="2" charset="-122"/>
            </a:endParaRPr>
          </a:p>
          <a:p>
            <a:endParaRPr lang="en-US" altLang="zh-CN" sz="2400" dirty="0" smtClean="0">
              <a:latin typeface="华文宋体" panose="02010600040101010101" pitchFamily="2" charset="-122"/>
              <a:ea typeface="华文宋体" panose="02010600040101010101" pitchFamily="2" charset="-122"/>
            </a:endParaRPr>
          </a:p>
          <a:p>
            <a:r>
              <a:rPr lang="en-US" altLang="zh-CN" sz="2400" dirty="0" smtClean="0">
                <a:latin typeface="华文宋体" panose="02010600040101010101" pitchFamily="2" charset="-122"/>
                <a:ea typeface="华文宋体" panose="02010600040101010101" pitchFamily="2" charset="-122"/>
              </a:rPr>
              <a:t>1992 – COBE </a:t>
            </a:r>
            <a:r>
              <a:rPr lang="en-US" altLang="zh-CN" sz="2400" dirty="0">
                <a:latin typeface="华文宋体" panose="02010600040101010101" pitchFamily="2" charset="-122"/>
                <a:ea typeface="华文宋体" panose="02010600040101010101" pitchFamily="2" charset="-122"/>
              </a:rPr>
              <a:t>DMR </a:t>
            </a:r>
            <a:r>
              <a:rPr lang="en-US" altLang="zh-CN" sz="2400" dirty="0" smtClean="0">
                <a:latin typeface="华文宋体" panose="02010600040101010101" pitchFamily="2" charset="-122"/>
                <a:ea typeface="华文宋体" panose="02010600040101010101" pitchFamily="2" charset="-122"/>
              </a:rPr>
              <a:t>reported </a:t>
            </a:r>
            <a:r>
              <a:rPr lang="en-US" altLang="zh-CN" sz="2400" dirty="0">
                <a:latin typeface="华文宋体" panose="02010600040101010101" pitchFamily="2" charset="-122"/>
                <a:ea typeface="华文宋体" panose="02010600040101010101" pitchFamily="2" charset="-122"/>
              </a:rPr>
              <a:t>the discovery of </a:t>
            </a:r>
            <a:r>
              <a:rPr lang="en-US" altLang="zh-CN" sz="2400" dirty="0" smtClean="0">
                <a:latin typeface="华文宋体" panose="02010600040101010101" pitchFamily="2" charset="-122"/>
                <a:ea typeface="华文宋体" panose="02010600040101010101" pitchFamily="2" charset="-122"/>
              </a:rPr>
              <a:t>anisotropy (2006 Nobel Prize)</a:t>
            </a:r>
          </a:p>
          <a:p>
            <a:endParaRPr lang="en-US" altLang="zh-CN" sz="2400" dirty="0" smtClean="0">
              <a:latin typeface="华文宋体" panose="02010600040101010101" pitchFamily="2" charset="-122"/>
              <a:ea typeface="华文宋体" panose="02010600040101010101" pitchFamily="2" charset="-122"/>
            </a:endParaRPr>
          </a:p>
          <a:p>
            <a:r>
              <a:rPr lang="en-US" altLang="zh-CN" sz="2400" dirty="0" smtClean="0">
                <a:latin typeface="华文宋体" panose="02010600040101010101" pitchFamily="2" charset="-122"/>
                <a:ea typeface="华文宋体" panose="02010600040101010101" pitchFamily="2" charset="-122"/>
              </a:rPr>
              <a:t>2003 – WMAP released high resolution all-sky CMB map, opens the era of precise cosmology</a:t>
            </a:r>
            <a:endParaRPr lang="en-US" altLang="zh-CN" sz="2400" dirty="0">
              <a:latin typeface="华文宋体" panose="02010600040101010101" pitchFamily="2" charset="-122"/>
              <a:ea typeface="华文宋体" panose="02010600040101010101" pitchFamily="2" charset="-122"/>
            </a:endParaRPr>
          </a:p>
          <a:p>
            <a:endParaRPr lang="en-US" altLang="zh-CN" sz="2400" dirty="0" smtClean="0">
              <a:latin typeface="华文宋体" panose="02010600040101010101" pitchFamily="2" charset="-122"/>
              <a:ea typeface="华文宋体" panose="02010600040101010101" pitchFamily="2" charset="-122"/>
            </a:endParaRPr>
          </a:p>
          <a:p>
            <a:r>
              <a:rPr lang="en-US" altLang="zh-CN" sz="2400" dirty="0" smtClean="0">
                <a:latin typeface="华文宋体" panose="02010600040101010101" pitchFamily="2" charset="-122"/>
                <a:ea typeface="华文宋体" panose="02010600040101010101" pitchFamily="2" charset="-122"/>
              </a:rPr>
              <a:t>2013 – Planck </a:t>
            </a:r>
            <a:r>
              <a:rPr lang="en-US" altLang="zh-CN" sz="2400" dirty="0">
                <a:latin typeface="华文宋体" panose="02010600040101010101" pitchFamily="2" charset="-122"/>
                <a:ea typeface="华文宋体" panose="02010600040101010101" pitchFamily="2" charset="-122"/>
              </a:rPr>
              <a:t>released </a:t>
            </a:r>
            <a:r>
              <a:rPr lang="en-US" altLang="zh-CN" sz="2400" dirty="0" smtClean="0">
                <a:latin typeface="华文宋体" panose="02010600040101010101" pitchFamily="2" charset="-122"/>
                <a:ea typeface="华文宋体" panose="02010600040101010101" pitchFamily="2" charset="-122"/>
              </a:rPr>
              <a:t>high </a:t>
            </a:r>
            <a:r>
              <a:rPr lang="en-US" altLang="zh-CN" sz="2400" dirty="0">
                <a:latin typeface="华文宋体" panose="02010600040101010101" pitchFamily="2" charset="-122"/>
                <a:ea typeface="华文宋体" panose="02010600040101010101" pitchFamily="2" charset="-122"/>
              </a:rPr>
              <a:t>resolution all-sky </a:t>
            </a:r>
            <a:r>
              <a:rPr lang="en-US" altLang="zh-CN" sz="2400" dirty="0" smtClean="0">
                <a:latin typeface="华文宋体" panose="02010600040101010101" pitchFamily="2" charset="-122"/>
                <a:ea typeface="华文宋体" panose="02010600040101010101" pitchFamily="2" charset="-122"/>
              </a:rPr>
              <a:t>CMB map</a:t>
            </a:r>
            <a:endParaRPr lang="zh-CN" altLang="en-US" sz="2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5535827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570053" y="5507506"/>
            <a:ext cx="5317147" cy="978729"/>
          </a:xfrm>
          <a:prstGeom prst="rect">
            <a:avLst/>
          </a:prstGeom>
        </p:spPr>
        <p:txBody>
          <a:bodyPr wrap="square">
            <a:spAutoFit/>
          </a:bodyPr>
          <a:lstStyle/>
          <a:p>
            <a:pPr algn="ctr">
              <a:lnSpc>
                <a:spcPct val="120000"/>
              </a:lnSpc>
            </a:pPr>
            <a:r>
              <a:rPr lang="en-US" altLang="zh-CN" sz="2400" b="1" dirty="0">
                <a:latin typeface="华文宋体" panose="02010600040101010101" pitchFamily="2" charset="-122"/>
                <a:ea typeface="华文宋体" panose="02010600040101010101" pitchFamily="2" charset="-122"/>
              </a:rPr>
              <a:t>R. W. </a:t>
            </a:r>
            <a:r>
              <a:rPr lang="en-US" altLang="zh-CN" sz="2400" b="1" dirty="0" smtClean="0">
                <a:latin typeface="华文宋体" panose="02010600040101010101" pitchFamily="2" charset="-122"/>
                <a:ea typeface="华文宋体" panose="02010600040101010101" pitchFamily="2" charset="-122"/>
              </a:rPr>
              <a:t>Wilson and A</a:t>
            </a:r>
            <a:r>
              <a:rPr lang="en-US" altLang="zh-CN" sz="2400" b="1" dirty="0">
                <a:latin typeface="华文宋体" panose="02010600040101010101" pitchFamily="2" charset="-122"/>
                <a:ea typeface="华文宋体" panose="02010600040101010101" pitchFamily="2" charset="-122"/>
              </a:rPr>
              <a:t>. </a:t>
            </a:r>
            <a:r>
              <a:rPr lang="en-US" altLang="zh-CN" sz="2400" b="1" dirty="0" smtClean="0">
                <a:latin typeface="华文宋体" panose="02010600040101010101" pitchFamily="2" charset="-122"/>
                <a:ea typeface="华文宋体" panose="02010600040101010101" pitchFamily="2" charset="-122"/>
              </a:rPr>
              <a:t>Penzias, detected 3K CMB in 1946. Nobel prize in 1979.</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314" y="532681"/>
            <a:ext cx="3426070" cy="431431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153" y="767383"/>
            <a:ext cx="3027485" cy="3844905"/>
          </a:xfrm>
          <a:prstGeom prst="rect">
            <a:avLst/>
          </a:prstGeom>
        </p:spPr>
      </p:pic>
      <p:sp>
        <p:nvSpPr>
          <p:cNvPr id="10" name="矩形 9"/>
          <p:cNvSpPr/>
          <p:nvPr/>
        </p:nvSpPr>
        <p:spPr>
          <a:xfrm>
            <a:off x="465992" y="5341307"/>
            <a:ext cx="5753465" cy="1200329"/>
          </a:xfrm>
          <a:prstGeom prst="rect">
            <a:avLst/>
          </a:prstGeom>
        </p:spPr>
        <p:txBody>
          <a:bodyPr wrap="square">
            <a:spAutoFit/>
          </a:bodyPr>
          <a:lstStyle/>
          <a:p>
            <a:pPr algn="ctr">
              <a:lnSpc>
                <a:spcPct val="120000"/>
              </a:lnSpc>
            </a:pPr>
            <a:r>
              <a:rPr lang="en-US" altLang="zh-CN" sz="2000" b="1" dirty="0" smtClean="0">
                <a:latin typeface="华文宋体" panose="02010600040101010101" pitchFamily="2" charset="-122"/>
                <a:ea typeface="华文宋体" panose="02010600040101010101" pitchFamily="2" charset="-122"/>
              </a:rPr>
              <a:t>R. A. </a:t>
            </a:r>
            <a:r>
              <a:rPr lang="en-US" altLang="zh-CN" sz="2000" b="1" dirty="0" err="1">
                <a:latin typeface="华文宋体" panose="02010600040101010101" pitchFamily="2" charset="-122"/>
                <a:ea typeface="华文宋体" panose="02010600040101010101" pitchFamily="2" charset="-122"/>
              </a:rPr>
              <a:t>Alpher</a:t>
            </a:r>
            <a:r>
              <a:rPr lang="en-US" altLang="zh-CN" sz="2000" b="1" dirty="0">
                <a:latin typeface="华文宋体" panose="02010600040101010101" pitchFamily="2" charset="-122"/>
                <a:ea typeface="华文宋体" panose="02010600040101010101" pitchFamily="2" charset="-122"/>
              </a:rPr>
              <a:t> </a:t>
            </a:r>
            <a:r>
              <a:rPr lang="en-US" altLang="zh-CN" sz="2000" b="1" dirty="0" smtClean="0">
                <a:latin typeface="华文宋体" panose="02010600040101010101" pitchFamily="2" charset="-122"/>
                <a:ea typeface="华文宋体" panose="02010600040101010101" pitchFamily="2" charset="-122"/>
              </a:rPr>
              <a:t>(1921 –2007) </a:t>
            </a:r>
            <a:r>
              <a:rPr lang="en-US" altLang="zh-CN" sz="2000" b="1" dirty="0">
                <a:latin typeface="华文宋体" panose="02010600040101010101" pitchFamily="2" charset="-122"/>
                <a:ea typeface="华文宋体" panose="02010600040101010101" pitchFamily="2" charset="-122"/>
              </a:rPr>
              <a:t>carried out pioneering work in the early 1950s on </a:t>
            </a:r>
            <a:r>
              <a:rPr lang="en-US" altLang="zh-CN" sz="2000" b="1" dirty="0" smtClean="0">
                <a:latin typeface="华文宋体" panose="02010600040101010101" pitchFamily="2" charset="-122"/>
                <a:ea typeface="华文宋体" panose="02010600040101010101" pitchFamily="2" charset="-122"/>
              </a:rPr>
              <a:t>the Big Bang </a:t>
            </a:r>
            <a:r>
              <a:rPr lang="en-US" altLang="zh-CN" sz="2000" b="1" dirty="0">
                <a:latin typeface="华文宋体" panose="02010600040101010101" pitchFamily="2" charset="-122"/>
                <a:ea typeface="华文宋体" panose="02010600040101010101" pitchFamily="2" charset="-122"/>
              </a:rPr>
              <a:t>model, including </a:t>
            </a:r>
            <a:r>
              <a:rPr lang="en-US" altLang="zh-CN" sz="2000" b="1" dirty="0" smtClean="0">
                <a:latin typeface="华文宋体" panose="02010600040101010101" pitchFamily="2" charset="-122"/>
                <a:ea typeface="华文宋体" panose="02010600040101010101" pitchFamily="2" charset="-122"/>
              </a:rPr>
              <a:t>BBN and </a:t>
            </a:r>
            <a:r>
              <a:rPr lang="en-US" altLang="zh-CN" sz="2000" b="1" dirty="0">
                <a:latin typeface="华文宋体" panose="02010600040101010101" pitchFamily="2" charset="-122"/>
                <a:ea typeface="华文宋体" panose="02010600040101010101" pitchFamily="2" charset="-122"/>
              </a:rPr>
              <a:t>predictions of </a:t>
            </a:r>
            <a:r>
              <a:rPr lang="en-US" altLang="zh-CN" sz="2000" b="1" dirty="0" smtClean="0">
                <a:latin typeface="华文宋体" panose="02010600040101010101" pitchFamily="2" charset="-122"/>
                <a:ea typeface="华文宋体" panose="02010600040101010101" pitchFamily="2" charset="-122"/>
              </a:rPr>
              <a:t>CMB.</a:t>
            </a:r>
          </a:p>
        </p:txBody>
      </p:sp>
    </p:spTree>
    <p:extLst>
      <p:ext uri="{BB962C8B-B14F-4D97-AF65-F5344CB8AC3E}">
        <p14:creationId xmlns:p14="http://schemas.microsoft.com/office/powerpoint/2010/main" val="12983442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复合（</a:t>
            </a:r>
            <a:r>
              <a:rPr lang="en-US" altLang="zh-CN" b="1" dirty="0" smtClean="0">
                <a:latin typeface="华文宋体" panose="02010600040101010101" pitchFamily="2" charset="-122"/>
                <a:ea typeface="华文宋体" panose="02010600040101010101" pitchFamily="2" charset="-122"/>
              </a:rPr>
              <a:t>Recombination</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4524315"/>
          </a:xfrm>
          <a:prstGeom prst="rect">
            <a:avLst/>
          </a:prstGeom>
        </p:spPr>
        <p:txBody>
          <a:bodyPr wrap="square">
            <a:spAutoFit/>
          </a:bodyPr>
          <a:lstStyle/>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In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cosmology, recombination refers to the epoch at which charged electrons and protons first became bound to form electrically neutral hydrogen atoms</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 Recombination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occurred about 378,000 years after the Big Bang (at a redshift of z = 1100). ” (</a:t>
            </a:r>
            <a:r>
              <a:rPr lang="en-US" altLang="zh-CN" sz="2400" dirty="0" err="1">
                <a:latin typeface="Times New Roman" panose="02020603050405020304" pitchFamily="18" charset="0"/>
                <a:ea typeface="华文宋体" panose="02010600040101010101" pitchFamily="2" charset="-122"/>
                <a:cs typeface="Times New Roman" panose="02020603050405020304" pitchFamily="18" charset="0"/>
              </a:rPr>
              <a:t>wikipedia</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a:t>
            </a: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宇宙学上，“复合”指，随着宇宙温度降低，电子、质子</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可以稳定结合</a:t>
            </a:r>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为</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电中性氢原子</a:t>
            </a:r>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的时期</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复合发生在宇宙年龄</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378,000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年左右，对应红移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1100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zh-CN" altLang="en-US"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57547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复合（</a:t>
            </a:r>
            <a:r>
              <a:rPr lang="en-US" altLang="zh-CN" b="1" dirty="0" smtClean="0">
                <a:latin typeface="华文宋体" panose="02010600040101010101" pitchFamily="2" charset="-122"/>
                <a:ea typeface="华文宋体" panose="02010600040101010101" pitchFamily="2" charset="-122"/>
              </a:rPr>
              <a:t>Recombination</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3785652"/>
          </a:xfrm>
          <a:prstGeom prst="rect">
            <a:avLst/>
          </a:prstGeom>
        </p:spPr>
        <p:txBody>
          <a:bodyPr wrap="square">
            <a:spAutoFit/>
          </a:bodyPr>
          <a:lstStyle/>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The word "recombination" is misleading, since the big bang theory doesn't posit that protons and electrons had been combined before, but the name exists for historical reasons since it was named before the Big Bang hypothesis became the primary theory of the creation of the universe</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宋体" panose="02010600040101010101" pitchFamily="2" charset="-122"/>
                <a:cs typeface="Times New Roman" panose="02020603050405020304" pitchFamily="18" charset="0"/>
              </a:rPr>
              <a:t>wikipedia</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“复合”一词其实并不正确，有很强的误导性。因为根据大爆炸，在复合之前质子和电子从未稳定结合在一起（因此其实是“</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first combination</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这一名词由来有其历史原因。命名时大爆炸宇宙学尚未成为宇宙学的主导理论。</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33549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华文宋体" panose="02010600040101010101" pitchFamily="2" charset="-122"/>
                <a:ea typeface="华文宋体" panose="02010600040101010101" pitchFamily="2" charset="-122"/>
              </a:rPr>
              <a:t>Why Big Bang </a:t>
            </a:r>
            <a:r>
              <a:rPr lang="en-US" altLang="zh-CN" b="1"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b="1" dirty="0">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 name="内容占位符 2"/>
          <p:cNvSpPr>
            <a:spLocks noGrp="1"/>
          </p:cNvSpPr>
          <p:nvPr>
            <p:ph idx="1"/>
          </p:nvPr>
        </p:nvSpPr>
        <p:spPr>
          <a:xfrm>
            <a:off x="838199" y="1474640"/>
            <a:ext cx="11132127" cy="5203251"/>
          </a:xfrm>
        </p:spPr>
        <p:txBody>
          <a:bodyPr>
            <a:normAutofit/>
          </a:bodyPr>
          <a:lstStyle/>
          <a:p>
            <a:pPr>
              <a:lnSpc>
                <a:spcPct val="150000"/>
              </a:lnSpc>
            </a:pPr>
            <a:r>
              <a:rPr lang="en-US" altLang="zh-CN" dirty="0" smtClean="0">
                <a:latin typeface="华文宋体" panose="02010600040101010101" pitchFamily="2" charset="-122"/>
                <a:ea typeface="华文宋体" panose="02010600040101010101" pitchFamily="2" charset="-122"/>
              </a:rPr>
              <a:t>Cosmic Expansion -&gt; Big Bang as Initial</a:t>
            </a:r>
          </a:p>
          <a:p>
            <a:pPr lvl="1">
              <a:lnSpc>
                <a:spcPct val="150000"/>
              </a:lnSpc>
            </a:pPr>
            <a:r>
              <a:rPr lang="en-US" altLang="zh-CN" dirty="0" smtClean="0">
                <a:latin typeface="华文宋体" panose="02010600040101010101" pitchFamily="2" charset="-122"/>
                <a:ea typeface="华文宋体" panose="02010600040101010101" pitchFamily="2" charset="-122"/>
              </a:rPr>
              <a:t>Big Bang means, at the beginning:</a:t>
            </a:r>
          </a:p>
          <a:p>
            <a:pPr lvl="2">
              <a:lnSpc>
                <a:spcPct val="150000"/>
              </a:lnSpc>
            </a:pPr>
            <a:r>
              <a:rPr lang="zh-CN" altLang="en-US" dirty="0" smtClean="0">
                <a:latin typeface="华文宋体" panose="02010600040101010101" pitchFamily="2" charset="-122"/>
                <a:ea typeface="华文宋体" panose="02010600040101010101" pitchFamily="2" charset="-122"/>
              </a:rPr>
              <a:t>高温 </a:t>
            </a:r>
            <a:r>
              <a:rPr lang="en-US" altLang="zh-CN" dirty="0" smtClean="0">
                <a:latin typeface="华文宋体" panose="02010600040101010101" pitchFamily="2" charset="-122"/>
                <a:ea typeface="华文宋体" panose="02010600040101010101" pitchFamily="2" charset="-122"/>
              </a:rPr>
              <a:t>(High Temperature)</a:t>
            </a:r>
          </a:p>
          <a:p>
            <a:pPr lvl="2">
              <a:lnSpc>
                <a:spcPct val="150000"/>
              </a:lnSpc>
            </a:pPr>
            <a:r>
              <a:rPr lang="zh-CN" altLang="en-US" dirty="0" smtClean="0">
                <a:latin typeface="华文宋体" panose="02010600040101010101" pitchFamily="2" charset="-122"/>
                <a:ea typeface="华文宋体" panose="02010600040101010101" pitchFamily="2" charset="-122"/>
              </a:rPr>
              <a:t>高密度</a:t>
            </a:r>
            <a:r>
              <a:rPr lang="en-US" altLang="zh-CN" dirty="0">
                <a:latin typeface="华文宋体" panose="02010600040101010101" pitchFamily="2" charset="-122"/>
                <a:ea typeface="华文宋体" panose="02010600040101010101" pitchFamily="2" charset="-122"/>
              </a:rPr>
              <a:t> </a:t>
            </a:r>
            <a:r>
              <a:rPr lang="en-US" altLang="zh-CN" dirty="0" smtClean="0">
                <a:latin typeface="华文宋体" panose="02010600040101010101" pitchFamily="2" charset="-122"/>
                <a:ea typeface="华文宋体" panose="02010600040101010101" pitchFamily="2" charset="-122"/>
              </a:rPr>
              <a:t>(High Energy Density)</a:t>
            </a:r>
          </a:p>
          <a:p>
            <a:pPr marL="0" indent="0">
              <a:lnSpc>
                <a:spcPct val="150000"/>
              </a:lnSpc>
              <a:buNone/>
            </a:pPr>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smtClean="0">
                <a:latin typeface="华文宋体" panose="02010600040101010101" pitchFamily="2" charset="-122"/>
                <a:ea typeface="华文宋体" panose="02010600040101010101" pitchFamily="2" charset="-122"/>
              </a:rPr>
              <a:t>Support: Big Bang </a:t>
            </a:r>
            <a:r>
              <a:rPr lang="en-US" altLang="zh-CN" dirty="0" err="1" smtClean="0">
                <a:latin typeface="华文宋体" panose="02010600040101010101" pitchFamily="2" charset="-122"/>
                <a:ea typeface="华文宋体" panose="02010600040101010101" pitchFamily="2" charset="-122"/>
              </a:rPr>
              <a:t>Nucelosynthesis</a:t>
            </a:r>
            <a:r>
              <a:rPr lang="zh-CN" altLang="en-US" dirty="0" smtClean="0">
                <a:latin typeface="华文宋体" panose="02010600040101010101" pitchFamily="2" charset="-122"/>
                <a:ea typeface="华文宋体" panose="02010600040101010101" pitchFamily="2" charset="-122"/>
              </a:rPr>
              <a:t>（核合成）</a:t>
            </a:r>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smtClean="0">
                <a:latin typeface="华文宋体" panose="02010600040101010101" pitchFamily="2" charset="-122"/>
                <a:ea typeface="华文宋体" panose="02010600040101010101" pitchFamily="2" charset="-122"/>
              </a:rPr>
              <a:t>Support: Cosmic </a:t>
            </a:r>
            <a:r>
              <a:rPr lang="en-US" altLang="zh-CN" dirty="0">
                <a:latin typeface="华文宋体" panose="02010600040101010101" pitchFamily="2" charset="-122"/>
                <a:ea typeface="华文宋体" panose="02010600040101010101" pitchFamily="2" charset="-122"/>
              </a:rPr>
              <a:t>Microwave </a:t>
            </a:r>
            <a:r>
              <a:rPr lang="en-US" altLang="zh-CN" dirty="0" smtClean="0">
                <a:latin typeface="华文宋体" panose="02010600040101010101" pitchFamily="2" charset="-122"/>
                <a:ea typeface="华文宋体" panose="02010600040101010101" pitchFamily="2" charset="-122"/>
              </a:rPr>
              <a:t>Background</a:t>
            </a:r>
            <a:r>
              <a:rPr lang="zh-CN" altLang="en-US" dirty="0" smtClean="0">
                <a:latin typeface="华文宋体" panose="02010600040101010101" pitchFamily="2" charset="-122"/>
                <a:ea typeface="华文宋体" panose="02010600040101010101" pitchFamily="2" charset="-122"/>
              </a:rPr>
              <a:t>（宇宙微波背景辐射）</a:t>
            </a:r>
            <a:endParaRPr lang="en-US" altLang="zh-CN" dirty="0">
              <a:latin typeface="华文宋体" panose="02010600040101010101" pitchFamily="2" charset="-122"/>
              <a:ea typeface="华文宋体" panose="02010600040101010101" pitchFamily="2" charset="-122"/>
            </a:endParaRPr>
          </a:p>
          <a:p>
            <a:pPr>
              <a:lnSpc>
                <a:spcPct val="150000"/>
              </a:lnSpc>
            </a:pPr>
            <a:endParaRPr lang="en-US" altLang="zh-CN" dirty="0" smtClean="0">
              <a:latin typeface="华文宋体" panose="02010600040101010101" pitchFamily="2" charset="-122"/>
              <a:ea typeface="华文宋体" panose="02010600040101010101" pitchFamily="2" charset="-122"/>
            </a:endParaRPr>
          </a:p>
          <a:p>
            <a:pPr>
              <a:lnSpc>
                <a:spcPct val="150000"/>
              </a:lnSpc>
            </a:pPr>
            <a:endParaRPr lang="en-US" altLang="zh-CN" dirty="0">
              <a:latin typeface="华文宋体" panose="02010600040101010101" pitchFamily="2" charset="-122"/>
              <a:ea typeface="华文宋体" panose="02010600040101010101" pitchFamily="2" charset="-122"/>
            </a:endParaRPr>
          </a:p>
          <a:p>
            <a:pPr>
              <a:lnSpc>
                <a:spcPct val="150000"/>
              </a:lnSpc>
            </a:pPr>
            <a:endParaRPr lang="en-US" altLang="zh-CN" dirty="0" smtClean="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044" y="1690688"/>
            <a:ext cx="3034725" cy="2714155"/>
          </a:xfrm>
          <a:prstGeom prst="rect">
            <a:avLst/>
          </a:prstGeom>
        </p:spPr>
      </p:pic>
      <p:sp>
        <p:nvSpPr>
          <p:cNvPr id="7" name="矩形 6"/>
          <p:cNvSpPr/>
          <p:nvPr/>
        </p:nvSpPr>
        <p:spPr>
          <a:xfrm>
            <a:off x="9414406" y="4114348"/>
            <a:ext cx="2540000" cy="951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Everything starts from the initial explosion</a:t>
            </a:r>
            <a:endParaRPr lang="zh-CN" altLang="en-US" b="1" dirty="0"/>
          </a:p>
        </p:txBody>
      </p:sp>
    </p:spTree>
    <p:extLst>
      <p:ext uri="{BB962C8B-B14F-4D97-AF65-F5344CB8AC3E}">
        <p14:creationId xmlns:p14="http://schemas.microsoft.com/office/powerpoint/2010/main" val="9669291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光子脱耦（</a:t>
            </a:r>
            <a:r>
              <a:rPr lang="en-US" altLang="zh-CN" b="1" dirty="0" smtClean="0">
                <a:latin typeface="华文宋体" panose="02010600040101010101" pitchFamily="2" charset="-122"/>
                <a:ea typeface="华文宋体" panose="02010600040101010101" pitchFamily="2" charset="-122"/>
              </a:rPr>
              <a:t>Photon decoupling</a:t>
            </a:r>
            <a:r>
              <a:rPr lang="zh-CN" altLang="en-US" b="1" dirty="0" smtClean="0">
                <a:latin typeface="华文宋体" panose="02010600040101010101" pitchFamily="2" charset="-122"/>
                <a:ea typeface="华文宋体" panose="02010600040101010101" pitchFamily="2" charset="-122"/>
              </a:rPr>
              <a:t>）</a:t>
            </a:r>
            <a:endParaRPr lang="en-US" altLang="zh-CN" b="1" dirty="0" smtClean="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4524315"/>
          </a:xfrm>
          <a:prstGeom prst="rect">
            <a:avLst/>
          </a:prstGeom>
        </p:spPr>
        <p:txBody>
          <a:bodyPr wrap="square">
            <a:spAutoFit/>
          </a:bodyPr>
          <a:lstStyle/>
          <a:p>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“Photon decoupling is closely related to recombination, which occurred about 378,000 years after the Big Bang (at a redshift of z = 1100), when the universe was a hot opaque ("foggy") plasma. </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During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recombination, free electrons became bound to protons (hydrogen nuclei) to form neutral hydrogen atoms. ”(</a:t>
            </a:r>
            <a:r>
              <a:rPr lang="en-US" altLang="zh-CN" sz="2400" dirty="0" err="1">
                <a:latin typeface="Times New Roman" panose="02020603050405020304" pitchFamily="18" charset="0"/>
                <a:ea typeface="华文宋体" panose="02010600040101010101" pitchFamily="2" charset="-122"/>
                <a:cs typeface="Times New Roman" panose="02020603050405020304" pitchFamily="18" charset="0"/>
              </a:rPr>
              <a:t>wikipedia</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光子脱耦与复合有着密切联系。光子脱耦也发生在大爆炸之后</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378,000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年、红移</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1100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左右。这时宇宙是很热的不透明的等离子体。</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复合过程中，自由电子与质子稳定结合成氢原子。</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461967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光子脱耦（</a:t>
            </a:r>
            <a:r>
              <a:rPr lang="en-US" altLang="zh-CN" b="1" dirty="0" smtClean="0">
                <a:latin typeface="华文宋体" panose="02010600040101010101" pitchFamily="2" charset="-122"/>
                <a:ea typeface="华文宋体" panose="02010600040101010101" pitchFamily="2" charset="-122"/>
              </a:rPr>
              <a:t>Photon decoupling</a:t>
            </a:r>
            <a:r>
              <a:rPr lang="zh-CN" altLang="en-US" b="1" dirty="0" smtClean="0">
                <a:latin typeface="华文宋体" panose="02010600040101010101" pitchFamily="2" charset="-122"/>
                <a:ea typeface="华文宋体" panose="02010600040101010101" pitchFamily="2" charset="-122"/>
              </a:rPr>
              <a:t>）</a:t>
            </a:r>
            <a:endParaRPr lang="en-US" altLang="zh-CN" b="1" dirty="0" smtClean="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10479521" cy="5262979"/>
          </a:xfrm>
          <a:prstGeom prst="rect">
            <a:avLst/>
          </a:prstGeom>
        </p:spPr>
        <p:txBody>
          <a:bodyPr wrap="square">
            <a:spAutoFit/>
          </a:bodyPr>
          <a:lstStyle/>
          <a:p>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“Because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the neutral hydrogen that formed was transparent to light, those photons which were not captured by other hydrogen atoms were able, for the first time in the history of the universe, to travel long distances. </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They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can still be detected today, although they now appear as radio waves, and form the cosmic microwave background ("CMB").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They </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reveal crucial clues about how the universe formed.”(</a:t>
            </a:r>
            <a:r>
              <a:rPr lang="en-US" altLang="zh-CN" sz="2400" dirty="0" err="1" smtClean="0">
                <a:latin typeface="Times New Roman" panose="02020603050405020304" pitchFamily="18" charset="0"/>
                <a:ea typeface="华文宋体" panose="02010600040101010101" pitchFamily="2" charset="-122"/>
                <a:cs typeface="Times New Roman" panose="02020603050405020304" pitchFamily="18" charset="0"/>
              </a:rPr>
              <a:t>wikipedia</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中性的氢原子对光子是透明的。这样</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在宇宙历史上第一次</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光子得以在宇宙中长距离地自由传播。</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这些光子直到今天还能被探测到。尽管它们现在已经被红移地如此厉害、以至于变成了微波波段的电磁波。这就是大家熟知的宇宙微波背景辐射</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(CMB)</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。它们携带着宇宙</a:t>
            </a:r>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形成、</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演化过程中的关键信息。</a:t>
            </a:r>
            <a:endParaRPr lang="zh-CN" altLang="en-US"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691190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微波背景辐射</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507186"/>
            <a:ext cx="9855268" cy="4524315"/>
          </a:xfrm>
          <a:prstGeom prst="rect">
            <a:avLst/>
          </a:prstGeom>
        </p:spPr>
        <p:txBody>
          <a:bodyPr wrap="square">
            <a:spAutoFit/>
          </a:bodyPr>
          <a:lstStyle/>
          <a:p>
            <a:pPr>
              <a:lnSpc>
                <a:spcPct val="15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微波背景辐射的存在是大爆炸宇宙学的特征性预言（相对的，“稳恒态宇宙”很难用射电天体来解释光子数如此多的微波背景辐射的存在）。能否证实它的存在，以及它的观测性质是否与理论预言一致，是</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20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世纪后期宇宙学的重要课题。</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我们首先在理论上探讨，微波背景辐射应当具有什么可观测性质。这里先指出，我们观测到的是宇宙在过去的情况。距离越远，越位于过去，宇宙学红移的现象越明显。</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我们其实看到的是我们的过去光锥</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53056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演化宇宙</a:t>
            </a:r>
            <a:r>
              <a:rPr lang="zh-CN" altLang="en-US" b="1" dirty="0">
                <a:latin typeface="华文宋体" panose="02010600040101010101" pitchFamily="2" charset="-122"/>
                <a:ea typeface="华文宋体" panose="02010600040101010101" pitchFamily="2" charset="-122"/>
              </a:rPr>
              <a:t>中的</a:t>
            </a:r>
            <a:r>
              <a:rPr lang="zh-CN" altLang="en-US" b="1" dirty="0" smtClean="0">
                <a:latin typeface="华文宋体" panose="02010600040101010101" pitchFamily="2" charset="-122"/>
                <a:ea typeface="华文宋体" panose="02010600040101010101" pitchFamily="2" charset="-122"/>
              </a:rPr>
              <a:t>观测者</a:t>
            </a:r>
            <a:endParaRPr lang="zh-CN" altLang="en-US" b="1"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359" y="1327443"/>
            <a:ext cx="5490064" cy="4876196"/>
          </a:xfrm>
          <a:prstGeom prst="rect">
            <a:avLst/>
          </a:prstGeom>
        </p:spPr>
      </p:pic>
    </p:spTree>
    <p:extLst>
      <p:ext uri="{BB962C8B-B14F-4D97-AF65-F5344CB8AC3E}">
        <p14:creationId xmlns:p14="http://schemas.microsoft.com/office/powerpoint/2010/main" val="345660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过去光锥</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409" y="1376875"/>
            <a:ext cx="6720621" cy="4887724"/>
          </a:xfrm>
          <a:prstGeom prst="rect">
            <a:avLst/>
          </a:prstGeom>
        </p:spPr>
      </p:pic>
      <p:sp>
        <p:nvSpPr>
          <p:cNvPr id="6" name="文本框 5"/>
          <p:cNvSpPr txBox="1"/>
          <p:nvPr/>
        </p:nvSpPr>
        <p:spPr>
          <a:xfrm>
            <a:off x="7072359" y="3073791"/>
            <a:ext cx="954107" cy="461665"/>
          </a:xfrm>
          <a:prstGeom prst="rect">
            <a:avLst/>
          </a:prstGeom>
          <a:solidFill>
            <a:schemeClr val="bg1"/>
          </a:solidFill>
        </p:spPr>
        <p:txBody>
          <a:bodyPr wrap="none" rtlCol="0">
            <a:spAutoFit/>
          </a:bodyPr>
          <a:lstStyle/>
          <a:p>
            <a:pPr algn="ctr"/>
            <a:r>
              <a:rPr lang="zh-CN" altLang="en-US" sz="1200" dirty="0" smtClean="0">
                <a:latin typeface="黑体" panose="02010609060101010101" pitchFamily="49" charset="-122"/>
                <a:ea typeface="黑体" panose="02010609060101010101" pitchFamily="49" charset="-122"/>
              </a:rPr>
              <a:t>今天地球的</a:t>
            </a:r>
            <a:endParaRPr lang="en-US" altLang="zh-CN" sz="1200" dirty="0" smtClean="0">
              <a:latin typeface="黑体" panose="02010609060101010101" pitchFamily="49" charset="-122"/>
              <a:ea typeface="黑体" panose="02010609060101010101" pitchFamily="49" charset="-122"/>
            </a:endParaRPr>
          </a:p>
          <a:p>
            <a:pPr algn="ctr"/>
            <a:r>
              <a:rPr lang="zh-CN" altLang="en-US" sz="1200" dirty="0" smtClean="0">
                <a:latin typeface="黑体" panose="02010609060101010101" pitchFamily="49" charset="-122"/>
                <a:ea typeface="黑体" panose="02010609060101010101" pitchFamily="49" charset="-122"/>
              </a:rPr>
              <a:t>观测者</a:t>
            </a:r>
            <a:endParaRPr lang="zh-CN" altLang="en-US" sz="1200" dirty="0">
              <a:latin typeface="黑体" panose="02010609060101010101" pitchFamily="49" charset="-122"/>
              <a:ea typeface="黑体" panose="02010609060101010101" pitchFamily="49" charset="-122"/>
            </a:endParaRPr>
          </a:p>
        </p:txBody>
      </p:sp>
      <p:sp>
        <p:nvSpPr>
          <p:cNvPr id="7" name="矩形 6"/>
          <p:cNvSpPr/>
          <p:nvPr/>
        </p:nvSpPr>
        <p:spPr>
          <a:xfrm>
            <a:off x="8524261" y="1462817"/>
            <a:ext cx="3275015" cy="4524315"/>
          </a:xfrm>
          <a:prstGeom prst="rect">
            <a:avLst/>
          </a:prstGeom>
        </p:spPr>
        <p:txBody>
          <a:bodyPr wrap="square">
            <a:spAutoFit/>
          </a:bodyPr>
          <a:lstStyle/>
          <a:p>
            <a:r>
              <a:rPr lang="zh-CN" altLang="en-US" dirty="0" smtClean="0"/>
              <a:t>观测到的宇宙是不等时图。在越远处看到的是越早的景象。</a:t>
            </a:r>
            <a:endParaRPr lang="en-US" altLang="zh-CN" dirty="0" smtClean="0"/>
          </a:p>
          <a:p>
            <a:endParaRPr lang="en-US" altLang="zh-CN" dirty="0"/>
          </a:p>
          <a:p>
            <a:r>
              <a:rPr lang="zh-CN" altLang="en-US" dirty="0" smtClean="0"/>
              <a:t>看到早期的</a:t>
            </a:r>
            <a:r>
              <a:rPr lang="zh-CN" altLang="en-US" dirty="0"/>
              <a:t>星系；当远到一定程度</a:t>
            </a:r>
            <a:r>
              <a:rPr lang="zh-CN" altLang="en-US" dirty="0" smtClean="0"/>
              <a:t>，将看不到星系，只能看到星系形成之前的中性原子气体；更远处则看到微波背景辐射（更远处粒子处于电离状态、光子自由程小，无法自由传播到我们今天）。</a:t>
            </a:r>
            <a:endParaRPr lang="en-US" altLang="zh-CN" dirty="0" smtClean="0"/>
          </a:p>
          <a:p>
            <a:endParaRPr lang="en-US" altLang="zh-CN" dirty="0"/>
          </a:p>
          <a:p>
            <a:r>
              <a:rPr lang="zh-CN" altLang="en-US" dirty="0" smtClean="0"/>
              <a:t>例如，对微波背景观测得到 </a:t>
            </a:r>
            <a:r>
              <a:rPr lang="en-US" altLang="zh-CN" dirty="0" smtClean="0"/>
              <a:t>C </a:t>
            </a:r>
            <a:r>
              <a:rPr lang="zh-CN" altLang="en-US" dirty="0" smtClean="0"/>
              <a:t>点信息。</a:t>
            </a:r>
            <a:endParaRPr lang="en-US" altLang="zh-CN" dirty="0" smtClean="0"/>
          </a:p>
          <a:p>
            <a:endParaRPr lang="en-US" altLang="zh-CN" dirty="0"/>
          </a:p>
          <a:p>
            <a:r>
              <a:rPr lang="zh-CN" altLang="en-US" dirty="0" smtClean="0"/>
              <a:t>该点在随后的宇宙中已经</a:t>
            </a:r>
            <a:r>
              <a:rPr lang="zh-CN" altLang="en-US" dirty="0"/>
              <a:t>演化为我们无法</a:t>
            </a:r>
            <a:r>
              <a:rPr lang="zh-CN" altLang="en-US" dirty="0" smtClean="0"/>
              <a:t>看到的</a:t>
            </a:r>
            <a:r>
              <a:rPr lang="en-US" altLang="zh-CN" dirty="0" smtClean="0"/>
              <a:t>B</a:t>
            </a:r>
            <a:r>
              <a:rPr lang="zh-CN" altLang="en-US" dirty="0" smtClean="0"/>
              <a:t>、</a:t>
            </a:r>
            <a:r>
              <a:rPr lang="en-US" altLang="zh-CN" dirty="0" smtClean="0"/>
              <a:t>A</a:t>
            </a:r>
            <a:r>
              <a:rPr lang="zh-CN" altLang="en-US" dirty="0" smtClean="0"/>
              <a:t>。</a:t>
            </a:r>
            <a:endParaRPr lang="zh-CN" altLang="en-US" dirty="0"/>
          </a:p>
        </p:txBody>
      </p:sp>
    </p:spTree>
    <p:extLst>
      <p:ext uri="{BB962C8B-B14F-4D97-AF65-F5344CB8AC3E}">
        <p14:creationId xmlns:p14="http://schemas.microsoft.com/office/powerpoint/2010/main" val="1815884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a:t>
            </a:r>
            <a:r>
              <a:rPr lang="zh-CN" altLang="en-US" b="1" dirty="0" smtClean="0">
                <a:latin typeface="华文宋体" panose="02010600040101010101" pitchFamily="2" charset="-122"/>
                <a:ea typeface="华文宋体" panose="02010600040101010101" pitchFamily="2" charset="-122"/>
              </a:rPr>
              <a:t>基本理论预言</a:t>
            </a:r>
            <a:endParaRPr lang="zh-CN" altLang="en-US" b="1" dirty="0">
              <a:latin typeface="华文宋体" panose="02010600040101010101" pitchFamily="2" charset="-122"/>
              <a:ea typeface="华文宋体" panose="02010600040101010101" pitchFamily="2" charset="-122"/>
            </a:endParaRPr>
          </a:p>
        </p:txBody>
      </p:sp>
      <mc:AlternateContent xmlns:mc="http://schemas.openxmlformats.org/markup-compatibility/2006">
        <mc:Choice xmlns:a14="http://schemas.microsoft.com/office/drawing/2010/main" Requires="a14">
          <p:sp>
            <p:nvSpPr>
              <p:cNvPr id="3" name="矩形 2"/>
              <p:cNvSpPr/>
              <p:nvPr/>
            </p:nvSpPr>
            <p:spPr>
              <a:xfrm>
                <a:off x="1337340" y="1507186"/>
                <a:ext cx="10479521" cy="4967514"/>
              </a:xfrm>
              <a:prstGeom prst="rect">
                <a:avLst/>
              </a:prstGeom>
            </p:spPr>
            <p:txBody>
              <a:bodyPr wrap="square">
                <a:spAutoFit/>
              </a:bodyPr>
              <a:lstStyle/>
              <a:p>
                <a:pPr>
                  <a:lnSpc>
                    <a:spcPct val="12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在微波背景辐射问题上，我们应当看到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z = 1100 </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光子脱耦时期的情形。光子在最后一次碰撞之后就自由向我们飞来。我们所看到是 </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cs typeface="Times New Roman" panose="02020603050405020304" pitchFamily="18" charset="0"/>
                      </a:rPr>
                      <m:t>χ</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=1100)</m:t>
                    </m:r>
                  </m:oMath>
                </a14:m>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的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hypersurface </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3d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sn</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a</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pshot</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）与我们过去光锥的交叉面。这个面也称为</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最后散射面</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不同光子最后一次散射不完全同时发生，因此最后散射面有一定的厚度。实际上光子脱耦速度很快，其厚度很小，理想化处理可忽略。</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2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如果早期宇宙非常均匀而且等温，最后散射面应当是一个理想的等温球面。我们从不同方向接受到的强度应当一样。这样观测到的背景辐射</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高度的各向同性</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1337340" y="1507186"/>
                <a:ext cx="10479521" cy="4967514"/>
              </a:xfrm>
              <a:prstGeom prst="rect">
                <a:avLst/>
              </a:prstGeom>
              <a:blipFill>
                <a:blip r:embed="rId2"/>
                <a:stretch>
                  <a:fillRect l="-873" t="-245" b="-13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80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华文宋体" panose="02010600040101010101" pitchFamily="2" charset="-122"/>
                <a:ea typeface="华文宋体" panose="02010600040101010101" pitchFamily="2" charset="-122"/>
              </a:rPr>
              <a:t>CMB</a:t>
            </a:r>
            <a:r>
              <a:rPr lang="zh-CN" altLang="en-US" b="1" dirty="0">
                <a:latin typeface="华文宋体" panose="02010600040101010101" pitchFamily="2" charset="-122"/>
                <a:ea typeface="华文宋体" panose="02010600040101010101" pitchFamily="2" charset="-122"/>
              </a:rPr>
              <a:t>基本理论预言</a:t>
            </a:r>
          </a:p>
        </p:txBody>
      </p:sp>
      <p:sp>
        <p:nvSpPr>
          <p:cNvPr id="3" name="矩形 2"/>
          <p:cNvSpPr/>
          <p:nvPr/>
        </p:nvSpPr>
        <p:spPr>
          <a:xfrm>
            <a:off x="1337340" y="1199455"/>
            <a:ext cx="10479521" cy="5373779"/>
          </a:xfrm>
          <a:prstGeom prst="rect">
            <a:avLst/>
          </a:prstGeom>
        </p:spPr>
        <p:txBody>
          <a:bodyPr wrap="square">
            <a:spAutoFit/>
          </a:bodyPr>
          <a:lstStyle/>
          <a:p>
            <a:pPr>
              <a:lnSpc>
                <a:spcPct val="11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然后考虑背景辐射的频率谱。光子一直到脱耦之前都处在与电子散射的热平衡状态，</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最后散射面放出的光子动量分布很接近 </a:t>
            </a:r>
            <a:r>
              <a:rPr lang="en-US" altLang="zh-CN" sz="2400" dirty="0" smtClean="0">
                <a:latin typeface="黑体" panose="02010609060101010101" pitchFamily="49" charset="-122"/>
                <a:ea typeface="黑体" panose="02010609060101010101" pitchFamily="49" charset="-122"/>
                <a:cs typeface="Times New Roman" panose="02020603050405020304" pitchFamily="18" charset="0"/>
              </a:rPr>
              <a:t>Planck </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谱。也就是说，最后散射面是非常接近热平衡的光源，表面温度为</a:t>
            </a:r>
            <a:r>
              <a:rPr lang="en-US" altLang="zh-CN" sz="2400" dirty="0" smtClean="0">
                <a:latin typeface="黑体" panose="02010609060101010101" pitchFamily="49" charset="-122"/>
                <a:ea typeface="黑体" panose="02010609060101010101" pitchFamily="49" charset="-122"/>
                <a:cs typeface="Times New Roman" panose="02020603050405020304" pitchFamily="18" charset="0"/>
              </a:rPr>
              <a:t>3000K</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 </a:t>
            </a:r>
            <a:endParaRPr lang="en-US" altLang="zh-CN" sz="2400" dirty="0" smtClean="0">
              <a:latin typeface="黑体" panose="02010609060101010101" pitchFamily="49" charset="-122"/>
              <a:ea typeface="黑体" panose="02010609060101010101" pitchFamily="49" charset="-122"/>
              <a:cs typeface="Times New Roman" panose="02020603050405020304" pitchFamily="18" charset="0"/>
            </a:endParaRPr>
          </a:p>
          <a:p>
            <a:pPr>
              <a:lnSpc>
                <a:spcPct val="110000"/>
              </a:lnSpc>
            </a:pP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10000"/>
              </a:lnSpc>
            </a:pP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1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10000"/>
              </a:lnSpc>
            </a:pP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1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随宇宙膨胀，光子逐渐冷却到今天 ，成为</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2.73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K</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的</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Planck</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谱（可以证明，红移后的</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Planck</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谱仍然满足</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Planck</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谱）。</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1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1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需要说明的是，</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退耦后的光子气体没有热碰撞，所以它不再是热平衡气体，原则上热力学温度的概念是不适用的。</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要紧的是它仍然满足</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Planck</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谱，因此可以把谱中的温度参量叫做背景辐射的等效温度。</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869800" y="2654382"/>
            <a:ext cx="4452400" cy="1231334"/>
          </a:xfrm>
          <a:prstGeom prst="rect">
            <a:avLst/>
          </a:prstGeom>
        </p:spPr>
      </p:pic>
    </p:spTree>
    <p:extLst>
      <p:ext uri="{BB962C8B-B14F-4D97-AF65-F5344CB8AC3E}">
        <p14:creationId xmlns:p14="http://schemas.microsoft.com/office/powerpoint/2010/main" val="42275202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a:t>
            </a:r>
            <a:r>
              <a:rPr lang="zh-CN" altLang="en-US" b="1" dirty="0" smtClean="0">
                <a:latin typeface="华文宋体" panose="02010600040101010101" pitchFamily="2" charset="-122"/>
                <a:ea typeface="华文宋体" panose="02010600040101010101" pitchFamily="2" charset="-122"/>
              </a:rPr>
              <a:t>发现</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199455"/>
            <a:ext cx="10479521" cy="5022529"/>
          </a:xfrm>
          <a:prstGeom prst="rect">
            <a:avLst/>
          </a:prstGeom>
        </p:spPr>
        <p:txBody>
          <a:bodyPr wrap="square">
            <a:spAutoFit/>
          </a:bodyPr>
          <a:lstStyle/>
          <a:p>
            <a:pPr>
              <a:lnSpc>
                <a:spcPct val="15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大爆炸理论预言了弥漫全宇宙的微波背景辐射，是一个高度各向同性、接近</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Planck</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谱的辐射场，温度为</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2.73K</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。其实在当时（</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50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年代初）这样的观测已经可以办到了。但是宇宙膨胀理论尚得不到学术界的信任，以至于没有人想做这样的事情。真正的</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CMB</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发现是</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60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年代中后期，而且很具有戏剧性。</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60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年代初，美国普林斯顿大学</a:t>
            </a:r>
            <a:r>
              <a:rPr lang="en-US" altLang="zh-CN" sz="2400" dirty="0" err="1" smtClean="0">
                <a:latin typeface="Times New Roman" panose="02020603050405020304" pitchFamily="18" charset="0"/>
                <a:ea typeface="华文宋体" panose="02010600040101010101" pitchFamily="2" charset="-122"/>
                <a:cs typeface="Times New Roman" panose="02020603050405020304" pitchFamily="18" charset="0"/>
              </a:rPr>
              <a:t>Dicke</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Peebles</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认识到了背景辐射问题对宇宙学的重要性。他们让两位研究生准备观测仪器，探寻这个辐射。事后看来，这是一个注定成功的计划，可是成功还是与他们失之交臂了。在他们还在准备中，</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Bell</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实验室的</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Penzias</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Wilson</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在无意中发现了它。</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84943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a:t>
            </a:r>
            <a:r>
              <a:rPr lang="zh-CN" altLang="en-US" b="1" dirty="0" smtClean="0">
                <a:latin typeface="华文宋体" panose="02010600040101010101" pitchFamily="2" charset="-122"/>
                <a:ea typeface="华文宋体" panose="02010600040101010101" pitchFamily="2" charset="-122"/>
              </a:rPr>
              <a:t>发现</a:t>
            </a:r>
            <a:endParaRPr lang="zh-CN" altLang="en-US" b="1"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1337340" y="1199455"/>
                <a:ext cx="10479521" cy="5632311"/>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Penzias</a:t>
                </a:r>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和</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Wilson</a:t>
                </a:r>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当时做得事情与天文没有关系。他们在调试一个频率为</a:t>
                </a:r>
                <a:r>
                  <a:rPr lang="en-US" altLang="zh-CN" sz="2400" dirty="0">
                    <a:latin typeface="Times New Roman" panose="02020603050405020304" pitchFamily="18" charset="0"/>
                    <a:ea typeface="华文宋体" panose="02010600040101010101" pitchFamily="2" charset="-122"/>
                    <a:cs typeface="Times New Roman" panose="02020603050405020304" pitchFamily="18" charset="0"/>
                  </a:rPr>
                  <a:t>4080MHz</a:t>
                </a:r>
                <a:r>
                  <a:rPr lang="zh-CN" altLang="en-US" sz="2400" dirty="0">
                    <a:latin typeface="Times New Roman" panose="02020603050405020304" pitchFamily="18" charset="0"/>
                    <a:ea typeface="华文宋体" panose="02010600040101010101" pitchFamily="2" charset="-122"/>
                    <a:cs typeface="Times New Roman" panose="02020603050405020304" pitchFamily="18" charset="0"/>
                  </a:rPr>
                  <a:t>的角形天线，目的是为卫星服务。在没有信号时，他们测试</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天线本底，发现天线温度可拟合为</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华文宋体" panose="02010600040101010101" pitchFamily="2" charset="-122"/>
                          <a:cs typeface="Times New Roman" panose="02020603050405020304" pitchFamily="18" charset="0"/>
                        </a:rPr>
                        <m:t>𝑇</m:t>
                      </m:r>
                      <m:r>
                        <a:rPr lang="en-US" altLang="zh-CN" sz="2400" b="0" i="1" smtClean="0">
                          <a:latin typeface="Cambria Math" panose="02040503050406030204" pitchFamily="18" charset="0"/>
                          <a:ea typeface="华文宋体" panose="02010600040101010101" pitchFamily="2" charset="-122"/>
                          <a:cs typeface="Times New Roman" panose="02020603050405020304" pitchFamily="18" charset="0"/>
                        </a:rPr>
                        <m:t>=</m:t>
                      </m:r>
                      <m:d>
                        <m:dPr>
                          <m:ctrlPr>
                            <a:rPr lang="en-US" altLang="zh-CN" sz="2400" b="0" i="1" smtClean="0">
                              <a:latin typeface="Cambria Math" panose="02040503050406030204" pitchFamily="18" charset="0"/>
                              <a:ea typeface="华文宋体" panose="02010600040101010101" pitchFamily="2" charset="-122"/>
                              <a:cs typeface="Times New Roman" panose="02020603050405020304" pitchFamily="18" charset="0"/>
                            </a:rPr>
                          </m:ctrlPr>
                        </m:dPr>
                        <m:e>
                          <m:r>
                            <a:rPr lang="en-US" altLang="zh-CN" sz="2400" b="0" i="1" smtClean="0">
                              <a:latin typeface="Cambria Math" panose="02040503050406030204" pitchFamily="18" charset="0"/>
                              <a:ea typeface="华文宋体" panose="02010600040101010101" pitchFamily="2" charset="-122"/>
                              <a:cs typeface="Times New Roman" panose="02020603050405020304" pitchFamily="18" charset="0"/>
                            </a:rPr>
                            <m:t>4.4+2.3 </m:t>
                          </m:r>
                          <m:r>
                            <m:rPr>
                              <m:sty m:val="p"/>
                            </m:rPr>
                            <a:rPr lang="en-US" altLang="zh-CN" sz="2400" b="0" i="0" smtClean="0">
                              <a:latin typeface="Cambria Math" panose="02040503050406030204" pitchFamily="18" charset="0"/>
                              <a:ea typeface="华文宋体" panose="02010600040101010101" pitchFamily="2" charset="-122"/>
                              <a:cs typeface="Times New Roman" panose="02020603050405020304" pitchFamily="18" charset="0"/>
                            </a:rPr>
                            <m:t>sec</m:t>
                          </m:r>
                          <m:r>
                            <a:rPr lang="en-US" altLang="zh-CN" sz="2400" b="0" i="1" smtClean="0">
                              <a:latin typeface="Cambria Math" panose="02040503050406030204" pitchFamily="18" charset="0"/>
                              <a:ea typeface="华文宋体" panose="02010600040101010101" pitchFamily="2" charset="-122"/>
                              <a:cs typeface="Times New Roman" panose="02020603050405020304" pitchFamily="18" charset="0"/>
                            </a:rPr>
                            <m:t> </m:t>
                          </m:r>
                          <m:r>
                            <a:rPr lang="zh-CN" altLang="en-US" sz="2400" b="0" i="1" smtClean="0">
                              <a:latin typeface="Cambria Math" panose="02040503050406030204" pitchFamily="18" charset="0"/>
                              <a:ea typeface="华文宋体" panose="02010600040101010101" pitchFamily="2" charset="-122"/>
                              <a:cs typeface="Times New Roman" panose="02020603050405020304" pitchFamily="18" charset="0"/>
                            </a:rPr>
                            <m:t>𝜃</m:t>
                          </m:r>
                        </m:e>
                      </m:d>
                    </m:oMath>
                  </m:oMathPara>
                </a14:m>
                <a:endParaRPr lang="en-US" altLang="zh-CN" sz="2400" b="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这里是 </a:t>
                </a:r>
                <a:r>
                  <a:rPr lang="el-GR" altLang="zh-CN" sz="2400" i="1" dirty="0" smtClean="0">
                    <a:latin typeface="Times New Roman" panose="02020603050405020304" pitchFamily="18" charset="0"/>
                    <a:ea typeface="华文宋体" panose="02010600040101010101" pitchFamily="2" charset="-122"/>
                    <a:cs typeface="Times New Roman" panose="02020603050405020304" pitchFamily="18" charset="0"/>
                  </a:rPr>
                  <a:t>θ</a:t>
                </a:r>
                <a:r>
                  <a:rPr lang="en-US" altLang="zh-CN" sz="2400" i="1" dirty="0" smtClean="0">
                    <a:latin typeface="Times New Roman" panose="02020603050405020304" pitchFamily="18" charset="0"/>
                    <a:ea typeface="华文宋体" panose="020106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天线轴与天顶的夹角，后一项为来自地球大气的辐射（因此正比于大气厚度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sec </a:t>
                </a:r>
                <a:r>
                  <a:rPr lang="el-GR" altLang="zh-CN" sz="2400" i="1" dirty="0" smtClean="0">
                    <a:latin typeface="Times New Roman" panose="02020603050405020304" pitchFamily="18" charset="0"/>
                    <a:ea typeface="华文宋体" panose="02010600040101010101" pitchFamily="2" charset="-122"/>
                    <a:cs typeface="Times New Roman" panose="02020603050405020304" pitchFamily="18" charset="0"/>
                  </a:rPr>
                  <a:t>θ</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），有</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0.9K</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来自天线的噪音等系统误差，还有</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3.5K</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不明来源。</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天线中的不明噪音在</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Bell</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实验室是老问题，但</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W</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执著地想弄清楚它，并为此作了很多实验。他们排除了它来自天线自身或者近处环境的可能。这使得他们明白，这部分信号来自远处。可是他们不了解宇宙背景辐射的理论。</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337340" y="1199455"/>
                <a:ext cx="10479521" cy="5632311"/>
              </a:xfrm>
              <a:prstGeom prst="rect">
                <a:avLst/>
              </a:prstGeom>
              <a:blipFill>
                <a:blip r:embed="rId2"/>
                <a:stretch>
                  <a:fillRect l="-873" b="-6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306394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a:t>
            </a:r>
            <a:r>
              <a:rPr lang="zh-CN" altLang="en-US" b="1" dirty="0" smtClean="0">
                <a:latin typeface="华文宋体" panose="02010600040101010101" pitchFamily="2" charset="-122"/>
                <a:ea typeface="华文宋体" panose="02010600040101010101" pitchFamily="2" charset="-122"/>
              </a:rPr>
              <a:t>发现</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199455"/>
            <a:ext cx="10479521" cy="5078313"/>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Bell</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实验室与普林斯顿大学不远。那里的</a:t>
            </a:r>
            <a:r>
              <a:rPr lang="en-US" altLang="zh-CN" sz="2400" dirty="0" err="1" smtClean="0">
                <a:latin typeface="Times New Roman" panose="02020603050405020304" pitchFamily="18" charset="0"/>
                <a:ea typeface="华文宋体" panose="02010600040101010101" pitchFamily="2" charset="-122"/>
                <a:cs typeface="Times New Roman" panose="02020603050405020304" pitchFamily="18" charset="0"/>
              </a:rPr>
              <a:t>Dicke</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Peebles</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知道后，立即意识到</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Penzias</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Wilson</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发现的是他们所寻找的微波背景辐射。两组人讨论之后各自分别写了一篇论文，发表在</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1965</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年同一期</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天体物理杂志</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 &amp; W</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的论文剪短地指出在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4080 MHz </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发现有一个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3.5K </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的过剩天线温度。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D &amp; P </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的论文则详细解释了这个信号的宇宙学意义。这就是微波背景辐射发现的概况。</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这一问题立即成为研究热点。之后几年里，十几组天文学家在微波到红外不同频率测到了微波背景辐射，得到了接近的温度。这样，宇宙学起源的微波背景辐射得到了公认，</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Penzias</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Wilson</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也获得了</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1979</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年诺贝尔物理学奖。</a:t>
            </a: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736136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576645" y="5844597"/>
            <a:ext cx="5433647" cy="830997"/>
          </a:xfrm>
          <a:prstGeom prst="rect">
            <a:avLst/>
          </a:prstGeom>
        </p:spPr>
        <p:txBody>
          <a:bodyPr wrap="square">
            <a:spAutoFit/>
          </a:bodyPr>
          <a:lstStyle/>
          <a:p>
            <a:pPr algn="ctr"/>
            <a:r>
              <a:rPr lang="en-US" altLang="zh-CN" sz="2400" b="1" dirty="0">
                <a:solidFill>
                  <a:srgbClr val="222222"/>
                </a:solidFill>
                <a:latin typeface="华文宋体" panose="02010600040101010101" pitchFamily="2" charset="-122"/>
                <a:ea typeface="华文宋体" panose="02010600040101010101" pitchFamily="2" charset="-122"/>
              </a:rPr>
              <a:t>George Gamow</a:t>
            </a:r>
            <a:r>
              <a:rPr lang="en-US" altLang="zh-CN" sz="2400" dirty="0">
                <a:solidFill>
                  <a:srgbClr val="222222"/>
                </a:solidFill>
                <a:latin typeface="华文宋体" panose="02010600040101010101" pitchFamily="2" charset="-122"/>
                <a:ea typeface="华文宋体" panose="02010600040101010101" pitchFamily="2" charset="-122"/>
              </a:rPr>
              <a:t> </a:t>
            </a:r>
            <a:r>
              <a:rPr lang="en-US" altLang="zh-CN" sz="2400" dirty="0" smtClean="0">
                <a:solidFill>
                  <a:srgbClr val="222222"/>
                </a:solidFill>
                <a:latin typeface="华文宋体" panose="02010600040101010101" pitchFamily="2" charset="-122"/>
                <a:ea typeface="华文宋体" panose="02010600040101010101" pitchFamily="2" charset="-122"/>
              </a:rPr>
              <a:t>(1904- 1968</a:t>
            </a:r>
            <a:r>
              <a:rPr lang="en-US" altLang="zh-CN" sz="2400" dirty="0">
                <a:solidFill>
                  <a:srgbClr val="222222"/>
                </a:solidFill>
                <a:latin typeface="华文宋体" panose="02010600040101010101" pitchFamily="2" charset="-122"/>
                <a:ea typeface="华文宋体" panose="02010600040101010101" pitchFamily="2" charset="-122"/>
              </a:rPr>
              <a:t>), </a:t>
            </a:r>
            <a:r>
              <a:rPr lang="en-US" altLang="zh-CN" sz="2400" dirty="0" smtClean="0">
                <a:solidFill>
                  <a:srgbClr val="222222"/>
                </a:solidFill>
                <a:latin typeface="华文宋体" panose="02010600040101010101" pitchFamily="2" charset="-122"/>
                <a:ea typeface="华文宋体" panose="02010600040101010101" pitchFamily="2" charset="-122"/>
              </a:rPr>
              <a:t>early </a:t>
            </a:r>
            <a:r>
              <a:rPr lang="en-US" altLang="zh-CN" sz="2400" dirty="0">
                <a:solidFill>
                  <a:srgbClr val="222222"/>
                </a:solidFill>
                <a:latin typeface="华文宋体" panose="02010600040101010101" pitchFamily="2" charset="-122"/>
                <a:ea typeface="华文宋体" panose="02010600040101010101" pitchFamily="2" charset="-122"/>
              </a:rPr>
              <a:t>advocate and developer </a:t>
            </a:r>
            <a:r>
              <a:rPr lang="en-US" altLang="zh-CN" sz="2400" dirty="0" smtClean="0">
                <a:solidFill>
                  <a:srgbClr val="222222"/>
                </a:solidFill>
                <a:latin typeface="华文宋体" panose="02010600040101010101" pitchFamily="2" charset="-122"/>
                <a:ea typeface="华文宋体" panose="02010600040101010101" pitchFamily="2" charset="-122"/>
              </a:rPr>
              <a:t>of Big Bang theory</a:t>
            </a:r>
            <a:endParaRPr lang="zh-CN" altLang="en-US" sz="2400"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062" y="519309"/>
            <a:ext cx="3566554" cy="478027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609" y="369276"/>
            <a:ext cx="3520588" cy="5080342"/>
          </a:xfrm>
          <a:prstGeom prst="rect">
            <a:avLst/>
          </a:prstGeom>
        </p:spPr>
      </p:pic>
      <p:sp>
        <p:nvSpPr>
          <p:cNvPr id="9" name="矩形 8"/>
          <p:cNvSpPr/>
          <p:nvPr/>
        </p:nvSpPr>
        <p:spPr>
          <a:xfrm>
            <a:off x="552546" y="5659930"/>
            <a:ext cx="5127285" cy="1200329"/>
          </a:xfrm>
          <a:prstGeom prst="rect">
            <a:avLst/>
          </a:prstGeom>
        </p:spPr>
        <p:txBody>
          <a:bodyPr wrap="square">
            <a:spAutoFit/>
          </a:bodyPr>
          <a:lstStyle/>
          <a:p>
            <a:pPr algn="ctr"/>
            <a:r>
              <a:rPr lang="en-US" altLang="zh-CN" sz="2400" b="1" dirty="0">
                <a:latin typeface="华文宋体" panose="02010600040101010101" pitchFamily="2" charset="-122"/>
                <a:ea typeface="华文宋体" panose="02010600040101010101" pitchFamily="2" charset="-122"/>
                <a:cs typeface="Times New Roman" panose="02020603050405020304" pitchFamily="18" charset="0"/>
              </a:rPr>
              <a:t>Edwin Powell Hubble</a:t>
            </a:r>
            <a:r>
              <a:rPr lang="en-US" altLang="zh-CN" sz="2400" dirty="0">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rPr>
              <a:t>(1889 –1953), establisher of extragalactic </a:t>
            </a:r>
            <a:r>
              <a:rPr lang="en-US" altLang="zh-CN" sz="2400" dirty="0">
                <a:latin typeface="华文宋体" panose="02010600040101010101" pitchFamily="2" charset="-122"/>
                <a:ea typeface="华文宋体" panose="02010600040101010101" pitchFamily="2" charset="-122"/>
                <a:cs typeface="Times New Roman" panose="02020603050405020304" pitchFamily="18" charset="0"/>
              </a:rPr>
              <a:t>astronomy </a:t>
            </a:r>
            <a:r>
              <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rPr>
              <a:t>and observational</a:t>
            </a:r>
            <a:r>
              <a:rPr lang="en-US" altLang="zh-CN" sz="2400" dirty="0">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400" dirty="0" smtClean="0">
                <a:latin typeface="华文宋体" panose="02010600040101010101" pitchFamily="2" charset="-122"/>
                <a:ea typeface="华文宋体" panose="02010600040101010101" pitchFamily="2" charset="-122"/>
                <a:cs typeface="Times New Roman" panose="02020603050405020304" pitchFamily="18" charset="0"/>
              </a:rPr>
              <a:t>cosmology</a:t>
            </a:r>
            <a:endParaRPr lang="zh-CN" altLang="en-US" sz="2400" dirty="0">
              <a:latin typeface="华文宋体" panose="02010600040101010101" pitchFamily="2" charset="-122"/>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701468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7001" y="4347101"/>
            <a:ext cx="10479521" cy="1384995"/>
          </a:xfrm>
          <a:prstGeom prst="rect">
            <a:avLst/>
          </a:prstGeom>
        </p:spPr>
        <p:txBody>
          <a:bodyPr wrap="square">
            <a:spAutoFit/>
          </a:bodyPr>
          <a:lstStyle/>
          <a:p>
            <a:pPr>
              <a:lnSpc>
                <a:spcPct val="15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			  </a:t>
            </a:r>
            <a:r>
              <a:rPr lang="zh-CN" altLang="en-US" sz="3200" dirty="0" smtClean="0">
                <a:latin typeface="Times New Roman" panose="02020603050405020304" pitchFamily="18" charset="0"/>
                <a:ea typeface="华文宋体" panose="02010600040101010101" pitchFamily="2" charset="-122"/>
                <a:cs typeface="Times New Roman" panose="02020603050405020304" pitchFamily="18" charset="0"/>
              </a:rPr>
              <a:t>上图：</a:t>
            </a:r>
            <a:r>
              <a:rPr lang="en-US" altLang="zh-CN" sz="3200" dirty="0" smtClean="0">
                <a:latin typeface="Times New Roman" panose="02020603050405020304" pitchFamily="18" charset="0"/>
                <a:ea typeface="华文宋体" panose="02010600040101010101" pitchFamily="2" charset="-122"/>
                <a:cs typeface="Times New Roman" panose="02020603050405020304" pitchFamily="18" charset="0"/>
              </a:rPr>
              <a:t>Penzias</a:t>
            </a:r>
            <a:r>
              <a:rPr lang="zh-CN" altLang="en-US" sz="3200" dirty="0" smtClean="0">
                <a:latin typeface="Times New Roman" panose="02020603050405020304" pitchFamily="18" charset="0"/>
                <a:ea typeface="华文宋体" panose="02010600040101010101" pitchFamily="2" charset="-122"/>
                <a:cs typeface="Times New Roman" panose="02020603050405020304" pitchFamily="18" charset="0"/>
              </a:rPr>
              <a:t>和</a:t>
            </a:r>
            <a:r>
              <a:rPr lang="en-US" altLang="zh-CN" sz="3200" dirty="0" smtClean="0">
                <a:latin typeface="Times New Roman" panose="02020603050405020304" pitchFamily="18" charset="0"/>
                <a:ea typeface="华文宋体" panose="02010600040101010101" pitchFamily="2" charset="-122"/>
                <a:cs typeface="Times New Roman" panose="02020603050405020304" pitchFamily="18" charset="0"/>
              </a:rPr>
              <a:t>Wilson</a:t>
            </a:r>
            <a:r>
              <a:rPr lang="zh-CN" altLang="en-US" sz="32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923" y="1199455"/>
            <a:ext cx="6096000" cy="3362325"/>
          </a:xfrm>
          <a:prstGeom prst="rect">
            <a:avLst/>
          </a:prstGeom>
        </p:spPr>
      </p:pic>
    </p:spTree>
    <p:extLst>
      <p:ext uri="{BB962C8B-B14F-4D97-AF65-F5344CB8AC3E}">
        <p14:creationId xmlns:p14="http://schemas.microsoft.com/office/powerpoint/2010/main" val="40281479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COBE</a:t>
            </a:r>
            <a:r>
              <a:rPr lang="zh-CN" altLang="en-US" b="1" dirty="0" smtClean="0">
                <a:latin typeface="华文宋体" panose="02010600040101010101" pitchFamily="2" charset="-122"/>
                <a:ea typeface="华文宋体" panose="02010600040101010101" pitchFamily="2" charset="-122"/>
              </a:rPr>
              <a:t>卫星确认黑体谱</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1337340" y="1199455"/>
            <a:ext cx="10479521" cy="5078313"/>
          </a:xfrm>
          <a:prstGeom prst="rect">
            <a:avLst/>
          </a:prstGeom>
        </p:spPr>
        <p:txBody>
          <a:bodyPr wrap="square">
            <a:spAutoFit/>
          </a:bodyPr>
          <a:lstStyle/>
          <a:p>
            <a:pPr>
              <a:lnSpc>
                <a:spcPct val="150000"/>
              </a:lnSpc>
            </a:pP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为确认</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CMB</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是否是黑体谱，人们作了很多努力，但在地球上这一工作非常困难（微波背景辐射峰值波长为</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毫米，但在毫米和亚毫米波段受到地球大气影响；</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4080 MHz</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对应波长 </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7.4cm</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，已经是长波的尾巴了）。</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直到</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1989</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年，</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COBE</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卫星在</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30</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多个波段测量，清楚显示了</a:t>
            </a:r>
            <a:r>
              <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rPr>
              <a:t>CMB</a:t>
            </a:r>
            <a:r>
              <a:rPr lang="zh-CN" altLang="en-US" sz="2400" dirty="0" smtClean="0">
                <a:latin typeface="Times New Roman" panose="02020603050405020304" pitchFamily="18" charset="0"/>
                <a:ea typeface="华文宋体" panose="02010600040101010101" pitchFamily="2" charset="-122"/>
                <a:cs typeface="Times New Roman" panose="02020603050405020304" pitchFamily="18" charset="0"/>
              </a:rPr>
              <a:t>与黑体谱高度一致，才一劳永逸地解决了这一问题。</a:t>
            </a:r>
            <a:endParaRPr lang="en-US" altLang="zh-CN" sz="24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25705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37892" y="5970667"/>
            <a:ext cx="6715124" cy="683264"/>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CMB Measured by FIRAS on COBE.</a:t>
            </a:r>
          </a:p>
        </p:txBody>
      </p:sp>
      <p:pic>
        <p:nvPicPr>
          <p:cNvPr id="9" name="图片 8"/>
          <p:cNvPicPr>
            <a:picLocks noChangeAspect="1"/>
          </p:cNvPicPr>
          <p:nvPr/>
        </p:nvPicPr>
        <p:blipFill>
          <a:blip r:embed="rId2"/>
          <a:stretch>
            <a:fillRect/>
          </a:stretch>
        </p:blipFill>
        <p:spPr>
          <a:xfrm>
            <a:off x="4872378" y="787948"/>
            <a:ext cx="6346801" cy="4966401"/>
          </a:xfrm>
          <a:prstGeom prst="rect">
            <a:avLst/>
          </a:prstGeom>
        </p:spPr>
      </p:pic>
      <p:pic>
        <p:nvPicPr>
          <p:cNvPr id="3" name="图片 2"/>
          <p:cNvPicPr>
            <a:picLocks noChangeAspect="1"/>
          </p:cNvPicPr>
          <p:nvPr/>
        </p:nvPicPr>
        <p:blipFill>
          <a:blip r:embed="rId3"/>
          <a:stretch>
            <a:fillRect/>
          </a:stretch>
        </p:blipFill>
        <p:spPr>
          <a:xfrm>
            <a:off x="419978" y="2215250"/>
            <a:ext cx="4452400" cy="1231334"/>
          </a:xfrm>
          <a:prstGeom prst="rect">
            <a:avLst/>
          </a:prstGeom>
        </p:spPr>
      </p:pic>
    </p:spTree>
    <p:extLst>
      <p:ext uri="{BB962C8B-B14F-4D97-AF65-F5344CB8AC3E}">
        <p14:creationId xmlns:p14="http://schemas.microsoft.com/office/powerpoint/2010/main" val="41637371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COBE</a:t>
            </a:r>
            <a:r>
              <a:rPr lang="zh-CN" altLang="en-US" b="1" dirty="0">
                <a:latin typeface="华文宋体" panose="02010600040101010101" pitchFamily="2" charset="-122"/>
                <a:ea typeface="华文宋体" panose="02010600040101010101" pitchFamily="2" charset="-122"/>
              </a:rPr>
              <a:t>发现</a:t>
            </a:r>
            <a:r>
              <a:rPr lang="en-US" altLang="zh-CN" b="1" dirty="0">
                <a:latin typeface="华文宋体" panose="02010600040101010101" pitchFamily="2" charset="-122"/>
                <a:ea typeface="华文宋体" panose="02010600040101010101" pitchFamily="2" charset="-122"/>
              </a:rPr>
              <a:t>CMB</a:t>
            </a:r>
            <a:r>
              <a:rPr lang="zh-CN" altLang="en-US" b="1" dirty="0">
                <a:latin typeface="华文宋体" panose="02010600040101010101" pitchFamily="2" charset="-122"/>
                <a:ea typeface="华文宋体" panose="02010600040101010101" pitchFamily="2" charset="-122"/>
              </a:rPr>
              <a:t>各向异性</a:t>
            </a:r>
          </a:p>
        </p:txBody>
      </p:sp>
      <p:sp>
        <p:nvSpPr>
          <p:cNvPr id="3" name="矩形 2"/>
          <p:cNvSpPr/>
          <p:nvPr/>
        </p:nvSpPr>
        <p:spPr>
          <a:xfrm>
            <a:off x="1337340" y="1199455"/>
            <a:ext cx="10479521" cy="5170646"/>
          </a:xfrm>
          <a:prstGeom prst="rect">
            <a:avLst/>
          </a:prstGeom>
        </p:spPr>
        <p:txBody>
          <a:bodyPr wrap="square">
            <a:spAutoFit/>
          </a:bodyPr>
          <a:lstStyle/>
          <a:p>
            <a:pPr>
              <a:lnSpc>
                <a:spcPct val="150000"/>
              </a:lnSpc>
            </a:pPr>
            <a:r>
              <a:rPr lang="en-US" altLang="zh-CN" sz="2000" dirty="0" smtClean="0">
                <a:latin typeface="Times New Roman" panose="02020603050405020304" pitchFamily="18" charset="0"/>
                <a:ea typeface="华文宋体" panose="02010600040101010101" pitchFamily="2" charset="-122"/>
                <a:cs typeface="Times New Roman" panose="02020603050405020304" pitchFamily="18" charset="0"/>
              </a:rPr>
              <a:t>1992 </a:t>
            </a:r>
            <a:r>
              <a:rPr lang="zh-CN" altLang="en-US" sz="2000" dirty="0">
                <a:latin typeface="Times New Roman" panose="02020603050405020304" pitchFamily="18" charset="0"/>
                <a:ea typeface="华文宋体" panose="02010600040101010101" pitchFamily="2" charset="-122"/>
                <a:cs typeface="Times New Roman" panose="02020603050405020304" pitchFamily="18" charset="0"/>
              </a:rPr>
              <a:t>年</a:t>
            </a:r>
            <a:r>
              <a:rPr lang="en-US" altLang="zh-CN" sz="2000" dirty="0">
                <a:latin typeface="Times New Roman" panose="02020603050405020304" pitchFamily="18" charset="0"/>
                <a:ea typeface="华文宋体" panose="02010600040101010101" pitchFamily="2" charset="-122"/>
                <a:cs typeface="Times New Roman" panose="02020603050405020304" pitchFamily="18" charset="0"/>
              </a:rPr>
              <a:t>4 </a:t>
            </a:r>
            <a:r>
              <a:rPr lang="zh-CN" altLang="en-US" sz="2000" dirty="0">
                <a:latin typeface="Times New Roman" panose="02020603050405020304" pitchFamily="18" charset="0"/>
                <a:ea typeface="华文宋体" panose="02010600040101010101" pitchFamily="2" charset="-122"/>
                <a:cs typeface="Times New Roman" panose="02020603050405020304" pitchFamily="18" charset="0"/>
              </a:rPr>
              <a:t>月</a:t>
            </a:r>
            <a:r>
              <a:rPr lang="zh-CN" altLang="en-US" sz="20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宋体" panose="02010600040101010101" pitchFamily="2" charset="-122"/>
                <a:cs typeface="Times New Roman" panose="02020603050405020304" pitchFamily="18" charset="0"/>
              </a:rPr>
              <a:t>Smoot </a:t>
            </a:r>
            <a:r>
              <a:rPr lang="zh-CN" altLang="en-US" sz="2000" dirty="0" smtClean="0">
                <a:latin typeface="Times New Roman" panose="02020603050405020304" pitchFamily="18" charset="0"/>
                <a:ea typeface="华文宋体" panose="02010600040101010101" pitchFamily="2" charset="-122"/>
                <a:cs typeface="Times New Roman" panose="02020603050405020304" pitchFamily="18" charset="0"/>
              </a:rPr>
              <a:t>激动</a:t>
            </a:r>
            <a:r>
              <a:rPr lang="zh-CN" altLang="en-US" sz="2000" dirty="0">
                <a:latin typeface="Times New Roman" panose="02020603050405020304" pitchFamily="18" charset="0"/>
                <a:ea typeface="华文宋体" panose="02010600040101010101" pitchFamily="2" charset="-122"/>
                <a:cs typeface="Times New Roman" panose="02020603050405020304" pitchFamily="18" charset="0"/>
              </a:rPr>
              <a:t>地宣布</a:t>
            </a:r>
            <a:r>
              <a:rPr lang="zh-CN" altLang="en-US" sz="2000" dirty="0" smtClean="0">
                <a:latin typeface="Times New Roman" panose="02020603050405020304" pitchFamily="18" charset="0"/>
                <a:ea typeface="华文宋体" panose="02010600040101010101" pitchFamily="2" charset="-122"/>
                <a:cs typeface="Times New Roman" panose="02020603050405020304" pitchFamily="18" charset="0"/>
              </a:rPr>
              <a:t>了，</a:t>
            </a:r>
            <a:r>
              <a:rPr lang="zh-CN" altLang="en-US" sz="2000" dirty="0">
                <a:latin typeface="Times New Roman" panose="02020603050405020304" pitchFamily="18" charset="0"/>
                <a:ea typeface="华文宋体" panose="02010600040101010101" pitchFamily="2" charset="-122"/>
                <a:cs typeface="Times New Roman" panose="02020603050405020304" pitchFamily="18" charset="0"/>
              </a:rPr>
              <a:t>他们利用 </a:t>
            </a:r>
            <a:r>
              <a:rPr lang="en-US" altLang="zh-CN" sz="2000" dirty="0">
                <a:latin typeface="Times New Roman" panose="02020603050405020304" pitchFamily="18" charset="0"/>
                <a:ea typeface="华文宋体" panose="02010600040101010101" pitchFamily="2" charset="-122"/>
                <a:cs typeface="Times New Roman" panose="02020603050405020304" pitchFamily="18" charset="0"/>
              </a:rPr>
              <a:t>COBE </a:t>
            </a:r>
            <a:r>
              <a:rPr lang="zh-CN" altLang="en-US" sz="2000" dirty="0">
                <a:latin typeface="Times New Roman" panose="02020603050405020304" pitchFamily="18" charset="0"/>
                <a:ea typeface="华文宋体" panose="02010600040101010101" pitchFamily="2" charset="-122"/>
                <a:cs typeface="Times New Roman" panose="02020603050405020304" pitchFamily="18" charset="0"/>
              </a:rPr>
              <a:t>卫星的观测</a:t>
            </a:r>
            <a:r>
              <a:rPr lang="zh-CN" altLang="en-US" sz="2000" dirty="0" smtClean="0">
                <a:latin typeface="Times New Roman" panose="02020603050405020304" pitchFamily="18" charset="0"/>
                <a:ea typeface="华文宋体" panose="02010600040101010101" pitchFamily="2" charset="-122"/>
                <a:cs typeface="Times New Roman" panose="02020603050405020304" pitchFamily="18" charset="0"/>
              </a:rPr>
              <a:t>结果发现</a:t>
            </a:r>
            <a:r>
              <a:rPr lang="zh-CN" altLang="en-US" sz="2000" dirty="0">
                <a:latin typeface="Times New Roman" panose="02020603050405020304" pitchFamily="18" charset="0"/>
                <a:ea typeface="华文宋体" panose="02010600040101010101" pitchFamily="2" charset="-122"/>
                <a:cs typeface="Times New Roman" panose="02020603050405020304" pitchFamily="18" charset="0"/>
              </a:rPr>
              <a:t>了期待已久的宇宙微波背景中的微弱的异向性现象</a:t>
            </a:r>
            <a:r>
              <a:rPr lang="zh-CN" altLang="en-US" sz="2000" dirty="0" smtClean="0">
                <a:latin typeface="Times New Roman" panose="02020603050405020304" pitchFamily="18" charset="0"/>
                <a:ea typeface="华文宋体" panose="02010600040101010101" pitchFamily="2" charset="-122"/>
                <a:cs typeface="Times New Roman" panose="02020603050405020304" pitchFamily="18" charset="0"/>
              </a:rPr>
              <a:t>，温度</a:t>
            </a:r>
            <a:r>
              <a:rPr lang="zh-CN" altLang="en-US" sz="2000" dirty="0">
                <a:latin typeface="Times New Roman" panose="02020603050405020304" pitchFamily="18" charset="0"/>
                <a:ea typeface="华文宋体" panose="02010600040101010101" pitchFamily="2" charset="-122"/>
                <a:cs typeface="Times New Roman" panose="02020603050405020304" pitchFamily="18" charset="0"/>
              </a:rPr>
              <a:t>变化相对于平均温度为 </a:t>
            </a:r>
            <a:r>
              <a:rPr lang="en-US" altLang="zh-CN" sz="2000" dirty="0" smtClean="0">
                <a:latin typeface="Times New Roman" panose="02020603050405020304" pitchFamily="18" charset="0"/>
                <a:ea typeface="华文宋体" panose="02010600040101010101" pitchFamily="2" charset="-122"/>
                <a:cs typeface="Times New Roman" panose="02020603050405020304" pitchFamily="18" charset="0"/>
              </a:rPr>
              <a:t>2.73K </a:t>
            </a:r>
            <a:r>
              <a:rPr lang="zh-CN" altLang="en-US" sz="2000" dirty="0">
                <a:latin typeface="Times New Roman" panose="02020603050405020304" pitchFamily="18" charset="0"/>
                <a:ea typeface="华文宋体" panose="02010600040101010101" pitchFamily="2" charset="-122"/>
                <a:cs typeface="Times New Roman" panose="02020603050405020304" pitchFamily="18" charset="0"/>
              </a:rPr>
              <a:t>的微波背景来说，变化幅度仅有百万分之六。这微弱的温度起伏是由引力起伏造成的，也就是由物质密度的不均匀造成的</a:t>
            </a:r>
            <a:r>
              <a:rPr lang="zh-CN" altLang="en-US" sz="20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0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endParaRPr lang="en-US" altLang="zh-CN" sz="20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r>
              <a:rPr lang="zh-CN" altLang="en-US" sz="2000" dirty="0" smtClean="0">
                <a:latin typeface="Times New Roman" panose="02020603050405020304" pitchFamily="18" charset="0"/>
                <a:ea typeface="华文宋体" panose="02010600040101010101" pitchFamily="2" charset="-122"/>
                <a:cs typeface="Times New Roman" panose="02020603050405020304" pitchFamily="18" charset="0"/>
              </a:rPr>
              <a:t>这其实为大爆炸宇宙学提供了又一个支持。在此之前，人们怀疑星系等结构是怎样从大爆炸开始高度均匀的“混沌汤”中长出来</a:t>
            </a:r>
            <a:r>
              <a:rPr lang="zh-CN" altLang="en-US" sz="2000" dirty="0">
                <a:latin typeface="Times New Roman" panose="02020603050405020304" pitchFamily="18" charset="0"/>
                <a:ea typeface="华文宋体" panose="02010600040101010101" pitchFamily="2" charset="-122"/>
                <a:cs typeface="Times New Roman" panose="02020603050405020304" pitchFamily="18" charset="0"/>
              </a:rPr>
              <a:t>的。稳恒态宇宙的支持者对大爆炸的最后批判也谢幕了</a:t>
            </a:r>
            <a:r>
              <a:rPr lang="zh-CN" altLang="en-US" sz="20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000" dirty="0" smtClean="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endParaRPr lang="en-US" altLang="zh-CN" sz="2000"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r>
              <a:rPr lang="en-US" altLang="zh-CN" sz="2000" dirty="0" smtClean="0">
                <a:latin typeface="Times New Roman" panose="02020603050405020304" pitchFamily="18" charset="0"/>
                <a:ea typeface="华文宋体" panose="02010600040101010101" pitchFamily="2" charset="-122"/>
                <a:cs typeface="Times New Roman" panose="02020603050405020304" pitchFamily="18" charset="0"/>
              </a:rPr>
              <a:t>【</a:t>
            </a:r>
            <a:r>
              <a:rPr lang="zh-CN" altLang="en-US" sz="2000" dirty="0" smtClean="0">
                <a:latin typeface="Times New Roman" panose="02020603050405020304" pitchFamily="18" charset="0"/>
                <a:ea typeface="华文宋体" panose="02010600040101010101" pitchFamily="2" charset="-122"/>
                <a:cs typeface="Times New Roman" panose="02020603050405020304" pitchFamily="18" charset="0"/>
              </a:rPr>
              <a:t>在稳恒态宇宙中，宇宙是静态的；宇宙膨胀是因为星系会在空间中“稳恒地创生”。这一理论在具有射电星系的测量（发现高红移和低红移亮度有演化）、类星体发现（仅存在高红移）、微波背景辐射发现等观测事实的时候，已经不被看好。</a:t>
            </a:r>
            <a:r>
              <a:rPr lang="en-US" altLang="zh-CN" sz="2000" dirty="0" smtClean="0">
                <a:latin typeface="Times New Roman" panose="02020603050405020304" pitchFamily="18" charset="0"/>
                <a:ea typeface="华文宋体" panose="02010600040101010101" pitchFamily="2" charset="-122"/>
                <a:cs typeface="Times New Roman" panose="02020603050405020304" pitchFamily="18" charset="0"/>
              </a:rPr>
              <a:t>】</a:t>
            </a:r>
            <a:endParaRPr lang="en-US" altLang="zh-CN" sz="2000"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04986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37892" y="5970667"/>
            <a:ext cx="6715124" cy="683264"/>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CMB map (COBE, 1989-1993)</a:t>
            </a:r>
          </a:p>
        </p:txBody>
      </p:sp>
      <p:pic>
        <p:nvPicPr>
          <p:cNvPr id="3" name="图片 2"/>
          <p:cNvPicPr>
            <a:picLocks noChangeAspect="1"/>
          </p:cNvPicPr>
          <p:nvPr/>
        </p:nvPicPr>
        <p:blipFill>
          <a:blip r:embed="rId2"/>
          <a:stretch>
            <a:fillRect/>
          </a:stretch>
        </p:blipFill>
        <p:spPr>
          <a:xfrm>
            <a:off x="1938143" y="881428"/>
            <a:ext cx="8462760" cy="4983041"/>
          </a:xfrm>
          <a:prstGeom prst="rect">
            <a:avLst/>
          </a:prstGeom>
        </p:spPr>
      </p:pic>
      <p:pic>
        <p:nvPicPr>
          <p:cNvPr id="4" name="图片 3"/>
          <p:cNvPicPr>
            <a:picLocks noChangeAspect="1"/>
          </p:cNvPicPr>
          <p:nvPr/>
        </p:nvPicPr>
        <p:blipFill>
          <a:blip r:embed="rId3"/>
          <a:stretch>
            <a:fillRect/>
          </a:stretch>
        </p:blipFill>
        <p:spPr>
          <a:xfrm>
            <a:off x="1946936" y="958363"/>
            <a:ext cx="8384026" cy="5048943"/>
          </a:xfrm>
          <a:prstGeom prst="rect">
            <a:avLst/>
          </a:prstGeom>
        </p:spPr>
      </p:pic>
      <p:pic>
        <p:nvPicPr>
          <p:cNvPr id="2" name="图片 1"/>
          <p:cNvPicPr>
            <a:picLocks noChangeAspect="1"/>
          </p:cNvPicPr>
          <p:nvPr/>
        </p:nvPicPr>
        <p:blipFill>
          <a:blip r:embed="rId4"/>
          <a:stretch>
            <a:fillRect/>
          </a:stretch>
        </p:blipFill>
        <p:spPr>
          <a:xfrm>
            <a:off x="8840298" y="4719272"/>
            <a:ext cx="910371" cy="74295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276542">
            <a:off x="9367606" y="3628584"/>
            <a:ext cx="2844541" cy="3037392"/>
          </a:xfrm>
          <a:prstGeom prst="rect">
            <a:avLst/>
          </a:prstGeom>
        </p:spPr>
      </p:pic>
      <p:sp>
        <p:nvSpPr>
          <p:cNvPr id="7"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COBE</a:t>
            </a:r>
            <a:r>
              <a:rPr lang="zh-CN" altLang="en-US" b="1" dirty="0" smtClean="0">
                <a:latin typeface="华文宋体" panose="02010600040101010101" pitchFamily="2" charset="-122"/>
                <a:ea typeface="华文宋体" panose="02010600040101010101" pitchFamily="2" charset="-122"/>
              </a:rPr>
              <a:t>发现</a:t>
            </a:r>
            <a:r>
              <a:rPr lang="en-US" altLang="zh-CN" b="1" dirty="0" smtClean="0">
                <a:latin typeface="华文宋体" panose="02010600040101010101" pitchFamily="2" charset="-122"/>
                <a:ea typeface="华文宋体" panose="02010600040101010101" pitchFamily="2" charset="-122"/>
              </a:rPr>
              <a:t>CMB</a:t>
            </a:r>
            <a:r>
              <a:rPr lang="zh-CN" altLang="en-US" b="1" dirty="0" smtClean="0">
                <a:latin typeface="华文宋体" panose="02010600040101010101" pitchFamily="2" charset="-122"/>
                <a:ea typeface="华文宋体" panose="02010600040101010101" pitchFamily="2" charset="-122"/>
              </a:rPr>
              <a:t>各向异性</a:t>
            </a: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7966897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075" y="1673109"/>
            <a:ext cx="4514850" cy="3248025"/>
          </a:xfrm>
          <a:prstGeom prst="rect">
            <a:avLst/>
          </a:prstGeom>
        </p:spPr>
      </p:pic>
      <p:sp>
        <p:nvSpPr>
          <p:cNvPr id="4" name="矩形 3"/>
          <p:cNvSpPr/>
          <p:nvPr/>
        </p:nvSpPr>
        <p:spPr>
          <a:xfrm>
            <a:off x="1315538" y="5389657"/>
            <a:ext cx="3845925" cy="646331"/>
          </a:xfrm>
          <a:prstGeom prst="rect">
            <a:avLst/>
          </a:prstGeom>
        </p:spPr>
        <p:txBody>
          <a:bodyPr wrap="none">
            <a:spAutoFit/>
          </a:bodyPr>
          <a:lstStyle/>
          <a:p>
            <a:pPr algn="ctr"/>
            <a:r>
              <a:rPr lang="en-US" altLang="zh-CN" b="1" dirty="0"/>
              <a:t>George F. </a:t>
            </a:r>
            <a:r>
              <a:rPr lang="en-US" altLang="zh-CN" b="1" dirty="0" smtClean="0"/>
              <a:t>Smoot &amp; John </a:t>
            </a:r>
            <a:r>
              <a:rPr lang="en-US" altLang="zh-CN" b="1" dirty="0"/>
              <a:t>C. Mather</a:t>
            </a:r>
            <a:r>
              <a:rPr lang="en-US" altLang="zh-CN" dirty="0"/>
              <a:t/>
            </a:r>
            <a:br>
              <a:rPr lang="en-US" altLang="zh-CN" dirty="0"/>
            </a:br>
            <a:r>
              <a:rPr lang="en-US" altLang="zh-CN" dirty="0" smtClean="0"/>
              <a:t>2006 Nobel Prize</a:t>
            </a:r>
            <a:endParaRPr lang="en-US" altLang="zh-CN" dirty="0"/>
          </a:p>
        </p:txBody>
      </p:sp>
      <p:sp>
        <p:nvSpPr>
          <p:cNvPr id="6" name="矩形 5"/>
          <p:cNvSpPr/>
          <p:nvPr/>
        </p:nvSpPr>
        <p:spPr>
          <a:xfrm>
            <a:off x="6087206" y="1234673"/>
            <a:ext cx="5685693" cy="4154984"/>
          </a:xfrm>
          <a:prstGeom prst="rect">
            <a:avLst/>
          </a:prstGeom>
        </p:spPr>
        <p:txBody>
          <a:bodyPr wrap="square">
            <a:spAutoFit/>
          </a:bodyPr>
          <a:lstStyle/>
          <a:p>
            <a:r>
              <a:rPr lang="en-US" altLang="zh-CN" sz="2400" dirty="0" smtClean="0">
                <a:solidFill>
                  <a:srgbClr val="000000"/>
                </a:solidFill>
                <a:latin typeface="Times New Roman" panose="02020603050405020304" pitchFamily="18" charset="0"/>
                <a:cs typeface="Times New Roman" panose="02020603050405020304" pitchFamily="18" charset="0"/>
              </a:rPr>
              <a:t>“The </a:t>
            </a:r>
            <a:r>
              <a:rPr lang="en-US" altLang="zh-CN" sz="2400" dirty="0">
                <a:solidFill>
                  <a:srgbClr val="000000"/>
                </a:solidFill>
                <a:latin typeface="Times New Roman" panose="02020603050405020304" pitchFamily="18" charset="0"/>
                <a:cs typeface="Times New Roman" panose="02020603050405020304" pitchFamily="18" charset="0"/>
              </a:rPr>
              <a:t>COBE results provided increased support for the Big Bang scenario for the origin of the Universe, as this is the only scenario that predicts the kind of cosmic microwave background radiation measured by COBE. These measurements also marked the inception of cosmology as a precise science. </a:t>
            </a:r>
            <a:r>
              <a:rPr lang="en-US" altLang="zh-CN" sz="2400" dirty="0" smtClean="0">
                <a:solidFill>
                  <a:srgbClr val="000000"/>
                </a:solidFill>
                <a:latin typeface="Times New Roman" panose="02020603050405020304" pitchFamily="18" charset="0"/>
                <a:cs typeface="Times New Roman" panose="02020603050405020304" pitchFamily="18" charset="0"/>
              </a:rPr>
              <a:t>”</a:t>
            </a:r>
          </a:p>
          <a:p>
            <a:endParaRPr lang="en-US" altLang="zh-CN" sz="2400" dirty="0">
              <a:solidFill>
                <a:srgbClr val="000000"/>
              </a:solidFill>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(https</a:t>
            </a:r>
            <a:r>
              <a:rPr lang="en-US" altLang="zh-CN" sz="2400" dirty="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www.nobelprize.org/nobel_prizes/physics/laureates/2006/press.html)</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3330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37892" y="5970667"/>
            <a:ext cx="6715124" cy="649858"/>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CMB map (WMAP, 2001-2010)</a:t>
            </a:r>
          </a:p>
        </p:txBody>
      </p:sp>
      <p:pic>
        <p:nvPicPr>
          <p:cNvPr id="6" name="图片 5"/>
          <p:cNvPicPr>
            <a:picLocks noChangeAspect="1"/>
          </p:cNvPicPr>
          <p:nvPr/>
        </p:nvPicPr>
        <p:blipFill>
          <a:blip r:embed="rId2"/>
          <a:stretch>
            <a:fillRect/>
          </a:stretch>
        </p:blipFill>
        <p:spPr>
          <a:xfrm>
            <a:off x="8831506" y="4803143"/>
            <a:ext cx="1007086" cy="742950"/>
          </a:xfrm>
          <a:prstGeom prst="rect">
            <a:avLst/>
          </a:prstGeom>
        </p:spPr>
      </p:pic>
      <p:pic>
        <p:nvPicPr>
          <p:cNvPr id="9" name="图片 8"/>
          <p:cNvPicPr>
            <a:picLocks noChangeAspect="1"/>
          </p:cNvPicPr>
          <p:nvPr/>
        </p:nvPicPr>
        <p:blipFill>
          <a:blip r:embed="rId3"/>
          <a:stretch>
            <a:fillRect/>
          </a:stretch>
        </p:blipFill>
        <p:spPr>
          <a:xfrm>
            <a:off x="1938143" y="881428"/>
            <a:ext cx="8462760" cy="4983041"/>
          </a:xfrm>
          <a:prstGeom prst="rect">
            <a:avLst/>
          </a:prstGeom>
        </p:spPr>
      </p:pic>
      <p:pic>
        <p:nvPicPr>
          <p:cNvPr id="11" name="图片 10"/>
          <p:cNvPicPr>
            <a:picLocks noChangeAspect="1"/>
          </p:cNvPicPr>
          <p:nvPr/>
        </p:nvPicPr>
        <p:blipFill>
          <a:blip r:embed="rId2"/>
          <a:stretch>
            <a:fillRect/>
          </a:stretch>
        </p:blipFill>
        <p:spPr>
          <a:xfrm>
            <a:off x="8840298" y="4719272"/>
            <a:ext cx="910371" cy="74295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42122">
            <a:off x="9490703" y="4077086"/>
            <a:ext cx="2470633" cy="2613858"/>
          </a:xfrm>
          <a:prstGeom prst="rect">
            <a:avLst/>
          </a:prstGeom>
        </p:spPr>
      </p:pic>
    </p:spTree>
    <p:extLst>
      <p:ext uri="{BB962C8B-B14F-4D97-AF65-F5344CB8AC3E}">
        <p14:creationId xmlns:p14="http://schemas.microsoft.com/office/powerpoint/2010/main" val="41996141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37892" y="5970667"/>
            <a:ext cx="6715124" cy="649858"/>
          </a:xfrm>
          <a:prstGeom prst="rect">
            <a:avLst/>
          </a:prstGeom>
        </p:spPr>
        <p:txBody>
          <a:bodyPr wrap="square">
            <a:spAutoFit/>
          </a:bodyPr>
          <a:lstStyle/>
          <a:p>
            <a:pPr algn="ctr">
              <a:lnSpc>
                <a:spcPct val="120000"/>
              </a:lnSpc>
            </a:pPr>
            <a:r>
              <a:rPr lang="en-US" altLang="zh-CN" sz="3200" b="1" dirty="0" smtClean="0">
                <a:latin typeface="华文宋体" panose="02010600040101010101" pitchFamily="2" charset="-122"/>
                <a:ea typeface="华文宋体" panose="02010600040101010101" pitchFamily="2" charset="-122"/>
              </a:rPr>
              <a:t>CMB map (Planck, 2009-2013)</a:t>
            </a:r>
          </a:p>
        </p:txBody>
      </p:sp>
      <p:pic>
        <p:nvPicPr>
          <p:cNvPr id="3" name="图片 2"/>
          <p:cNvPicPr>
            <a:picLocks noChangeAspect="1"/>
          </p:cNvPicPr>
          <p:nvPr/>
        </p:nvPicPr>
        <p:blipFill>
          <a:blip r:embed="rId2"/>
          <a:stretch>
            <a:fillRect/>
          </a:stretch>
        </p:blipFill>
        <p:spPr>
          <a:xfrm>
            <a:off x="1938143" y="881428"/>
            <a:ext cx="8462760" cy="498304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43" y="950740"/>
            <a:ext cx="8288638" cy="491372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7083">
            <a:off x="9715218" y="3947745"/>
            <a:ext cx="2553943" cy="2945423"/>
          </a:xfrm>
          <a:prstGeom prst="rect">
            <a:avLst/>
          </a:prstGeom>
        </p:spPr>
      </p:pic>
    </p:spTree>
    <p:extLst>
      <p:ext uri="{BB962C8B-B14F-4D97-AF65-F5344CB8AC3E}">
        <p14:creationId xmlns:p14="http://schemas.microsoft.com/office/powerpoint/2010/main" val="6983799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0070" y="1938554"/>
            <a:ext cx="10351476" cy="3416320"/>
          </a:xfrm>
          <a:prstGeom prst="rect">
            <a:avLst/>
          </a:prstGeom>
        </p:spPr>
        <p:txBody>
          <a:bodyPr wrap="square">
            <a:spAutoFit/>
          </a:bodyPr>
          <a:lstStyle/>
          <a:p>
            <a:pPr algn="just">
              <a:buFont typeface="Arial" panose="020B0604020202020204" pitchFamily="34" charset="0"/>
              <a:buChar char="•"/>
            </a:pPr>
            <a:r>
              <a:rPr lang="en-US" altLang="zh-CN" sz="2400" dirty="0">
                <a:solidFill>
                  <a:srgbClr val="000000"/>
                </a:solidFill>
                <a:latin typeface="Verdana" panose="020B0604030504040204" pitchFamily="34" charset="0"/>
              </a:rPr>
              <a:t>The DMR instrument on-board COBE had a limiting (maximum) spatial resolution of ∼ 7 degrees</a:t>
            </a:r>
            <a:r>
              <a:rPr lang="en-US" altLang="zh-CN" sz="2400" dirty="0" smtClean="0">
                <a:solidFill>
                  <a:srgbClr val="000000"/>
                </a:solidFill>
                <a:latin typeface="Verdana" panose="020B0604030504040204" pitchFamily="34" charset="0"/>
              </a:rPr>
              <a:t>.</a:t>
            </a:r>
          </a:p>
          <a:p>
            <a:pPr algn="just">
              <a:buFont typeface="Arial" panose="020B0604020202020204" pitchFamily="34" charset="0"/>
              <a:buChar char="•"/>
            </a:pPr>
            <a:endParaRPr lang="en-US" altLang="zh-CN" sz="2400" dirty="0">
              <a:solidFill>
                <a:srgbClr val="000000"/>
              </a:solidFill>
              <a:latin typeface="Verdana" panose="020B0604030504040204" pitchFamily="34" charset="0"/>
            </a:endParaRPr>
          </a:p>
          <a:p>
            <a:pPr algn="just">
              <a:buFont typeface="Arial" panose="020B0604020202020204" pitchFamily="34" charset="0"/>
              <a:buChar char="•"/>
            </a:pPr>
            <a:endParaRPr lang="en-US" altLang="zh-CN" sz="2400" dirty="0">
              <a:solidFill>
                <a:srgbClr val="000000"/>
              </a:solidFill>
              <a:latin typeface="Verdana" panose="020B0604030504040204" pitchFamily="34" charset="0"/>
            </a:endParaRPr>
          </a:p>
          <a:p>
            <a:pPr algn="just">
              <a:buFont typeface="Arial" panose="020B0604020202020204" pitchFamily="34" charset="0"/>
              <a:buChar char="•"/>
            </a:pPr>
            <a:r>
              <a:rPr lang="en-US" altLang="zh-CN" sz="2400" dirty="0">
                <a:solidFill>
                  <a:srgbClr val="000000"/>
                </a:solidFill>
                <a:latin typeface="Verdana" panose="020B0604030504040204" pitchFamily="34" charset="0"/>
              </a:rPr>
              <a:t>Wilkinson Microwave Anisotropy Probe (WMAP) had an average resolution of ∼ 0.7 degrees</a:t>
            </a:r>
            <a:r>
              <a:rPr lang="en-US" altLang="zh-CN" sz="2400" dirty="0" smtClean="0">
                <a:solidFill>
                  <a:srgbClr val="000000"/>
                </a:solidFill>
                <a:latin typeface="Verdana" panose="020B0604030504040204" pitchFamily="34" charset="0"/>
              </a:rPr>
              <a:t>.</a:t>
            </a:r>
          </a:p>
          <a:p>
            <a:pPr algn="just">
              <a:buFont typeface="Arial" panose="020B0604020202020204" pitchFamily="34" charset="0"/>
              <a:buChar char="•"/>
            </a:pPr>
            <a:endParaRPr lang="en-US" altLang="zh-CN" sz="2400" dirty="0">
              <a:solidFill>
                <a:srgbClr val="000000"/>
              </a:solidFill>
              <a:latin typeface="Verdana" panose="020B0604030504040204" pitchFamily="34" charset="0"/>
            </a:endParaRPr>
          </a:p>
          <a:p>
            <a:pPr algn="just">
              <a:buFont typeface="Arial" panose="020B0604020202020204" pitchFamily="34" charset="0"/>
              <a:buChar char="•"/>
            </a:pPr>
            <a:endParaRPr lang="en-US" altLang="zh-CN" sz="2400" dirty="0">
              <a:solidFill>
                <a:srgbClr val="000000"/>
              </a:solidFill>
              <a:latin typeface="Verdana" panose="020B0604030504040204" pitchFamily="34" charset="0"/>
            </a:endParaRPr>
          </a:p>
          <a:p>
            <a:pPr algn="just">
              <a:buFont typeface="Arial" panose="020B0604020202020204" pitchFamily="34" charset="0"/>
              <a:buChar char="•"/>
            </a:pPr>
            <a:r>
              <a:rPr lang="en-US" altLang="zh-CN" sz="2400" dirty="0">
                <a:solidFill>
                  <a:srgbClr val="000000"/>
                </a:solidFill>
                <a:latin typeface="Verdana" panose="020B0604030504040204" pitchFamily="34" charset="0"/>
              </a:rPr>
              <a:t>Planck satellite has an angular resolution of ∼ 10 arc-minute.</a:t>
            </a:r>
            <a:endParaRPr lang="en-US" altLang="zh-CN" sz="2400" b="0" i="0" dirty="0">
              <a:solidFill>
                <a:srgbClr val="000000"/>
              </a:solidFill>
              <a:effectLst/>
              <a:latin typeface="Verdana" panose="020B0604030504040204" pitchFamily="34" charset="0"/>
            </a:endParaRPr>
          </a:p>
        </p:txBody>
      </p:sp>
      <p:sp>
        <p:nvSpPr>
          <p:cNvPr id="7"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三代</a:t>
            </a:r>
            <a:r>
              <a:rPr lang="en-US" altLang="zh-CN" b="1" dirty="0" smtClean="0">
                <a:latin typeface="华文宋体" panose="02010600040101010101" pitchFamily="2" charset="-122"/>
                <a:ea typeface="华文宋体" panose="02010600040101010101" pitchFamily="2" charset="-122"/>
              </a:rPr>
              <a:t>CMB</a:t>
            </a:r>
            <a:r>
              <a:rPr lang="zh-CN" altLang="en-US" b="1" dirty="0" smtClean="0">
                <a:latin typeface="华文宋体" panose="02010600040101010101" pitchFamily="2" charset="-122"/>
                <a:ea typeface="华文宋体" panose="02010600040101010101" pitchFamily="2" charset="-122"/>
              </a:rPr>
              <a:t>卫星精度对比</a:t>
            </a: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1883928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b="1" dirty="0" smtClean="0">
                <a:latin typeface="华文宋体" panose="02010600040101010101" pitchFamily="2" charset="-122"/>
                <a:ea typeface="华文宋体" panose="02010600040101010101" pitchFamily="2" charset="-122"/>
              </a:rPr>
              <a:t>1.4 </a:t>
            </a:r>
            <a:r>
              <a:rPr lang="zh-CN" altLang="en-US" b="1" dirty="0" smtClean="0">
                <a:latin typeface="华文宋体" panose="02010600040101010101" pitchFamily="2" charset="-122"/>
                <a:ea typeface="华文宋体" panose="02010600040101010101" pitchFamily="2" charset="-122"/>
              </a:rPr>
              <a:t>热大爆炸宇宙学</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总结与回顾</a:t>
            </a:r>
            <a:endParaRPr lang="zh-CN" altLang="en-US" b="1" dirty="0">
              <a:latin typeface="华文宋体" panose="02010600040101010101" pitchFamily="2" charset="-122"/>
              <a:ea typeface="华文宋体" panose="02010600040101010101" pitchFamily="2" charset="-122"/>
            </a:endParaRPr>
          </a:p>
        </p:txBody>
      </p:sp>
      <p:sp>
        <p:nvSpPr>
          <p:cNvPr id="3" name="副标题 2"/>
          <p:cNvSpPr>
            <a:spLocks noGrp="1"/>
          </p:cNvSpPr>
          <p:nvPr>
            <p:ph type="subTitle" idx="1"/>
          </p:nvPr>
        </p:nvSpPr>
        <p:spPr>
          <a:xfrm>
            <a:off x="1524000" y="3602038"/>
            <a:ext cx="9144000" cy="1985962"/>
          </a:xfrm>
        </p:spPr>
        <p:txBody>
          <a:bodyPr>
            <a:normAutofit lnSpcReduction="10000"/>
          </a:bodyPr>
          <a:lstStyle/>
          <a:p>
            <a:endParaRPr lang="en-US" altLang="zh-CN" sz="4000" dirty="0" smtClean="0">
              <a:latin typeface="华文宋体" panose="02010600040101010101" pitchFamily="2" charset="-122"/>
              <a:ea typeface="华文宋体" panose="02010600040101010101" pitchFamily="2" charset="-122"/>
            </a:endParaRPr>
          </a:p>
          <a:p>
            <a:r>
              <a:rPr lang="en-US" altLang="zh-CN" sz="4000" dirty="0" smtClean="0">
                <a:latin typeface="华文宋体" panose="02010600040101010101" pitchFamily="2" charset="-122"/>
                <a:ea typeface="华文宋体" panose="02010600040101010101" pitchFamily="2" charset="-122"/>
              </a:rPr>
              <a:t>Key words: Big Bang Cosmology, </a:t>
            </a:r>
          </a:p>
          <a:p>
            <a:r>
              <a:rPr lang="en-US" altLang="zh-CN" sz="4000" dirty="0" smtClean="0">
                <a:latin typeface="华文宋体" panose="02010600040101010101" pitchFamily="2" charset="-122"/>
                <a:ea typeface="华文宋体" panose="02010600040101010101" pitchFamily="2" charset="-122"/>
              </a:rPr>
              <a:t>Beyond, Cosmological principle</a:t>
            </a:r>
          </a:p>
        </p:txBody>
      </p:sp>
    </p:spTree>
    <p:extLst>
      <p:ext uri="{BB962C8B-B14F-4D97-AF65-F5344CB8AC3E}">
        <p14:creationId xmlns:p14="http://schemas.microsoft.com/office/powerpoint/2010/main" val="23741893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1.1 The Expanding Universe</a:t>
            </a:r>
            <a:br>
              <a:rPr lang="en-US" altLang="zh-CN" b="1" dirty="0" smtClean="0">
                <a:latin typeface="华文宋体" panose="02010600040101010101" pitchFamily="2" charset="-122"/>
                <a:ea typeface="华文宋体" panose="02010600040101010101" pitchFamily="2" charset="-122"/>
              </a:rPr>
            </a:br>
            <a:r>
              <a:rPr lang="zh-CN" altLang="en-US" b="1" dirty="0">
                <a:latin typeface="华文宋体" panose="02010600040101010101" pitchFamily="2" charset="-122"/>
                <a:ea typeface="华文宋体" panose="02010600040101010101" pitchFamily="2" charset="-122"/>
              </a:rPr>
              <a:t>膨胀的宇宙</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endParaRPr lang="zh-CN" altLang="en-US" b="1" dirty="0">
              <a:latin typeface="华文宋体" panose="02010600040101010101" pitchFamily="2" charset="-122"/>
              <a:ea typeface="华文宋体" panose="02010600040101010101" pitchFamily="2" charset="-122"/>
            </a:endParaRPr>
          </a:p>
        </p:txBody>
      </p:sp>
      <p:sp>
        <p:nvSpPr>
          <p:cNvPr id="3" name="副标题 2"/>
          <p:cNvSpPr>
            <a:spLocks noGrp="1"/>
          </p:cNvSpPr>
          <p:nvPr>
            <p:ph type="subTitle" idx="1"/>
          </p:nvPr>
        </p:nvSpPr>
        <p:spPr>
          <a:xfrm>
            <a:off x="1524000" y="3602038"/>
            <a:ext cx="9144000" cy="1985962"/>
          </a:xfrm>
        </p:spPr>
        <p:txBody>
          <a:bodyPr>
            <a:normAutofit lnSpcReduction="10000"/>
          </a:bodyPr>
          <a:lstStyle/>
          <a:p>
            <a:r>
              <a:rPr lang="en-US" altLang="zh-CN" sz="4000" dirty="0" smtClean="0">
                <a:latin typeface="华文宋体" panose="02010600040101010101" pitchFamily="2" charset="-122"/>
                <a:ea typeface="华文宋体" panose="02010600040101010101" pitchFamily="2" charset="-122"/>
              </a:rPr>
              <a:t>Key words: Hubble rate, </a:t>
            </a:r>
          </a:p>
          <a:p>
            <a:r>
              <a:rPr lang="zh-CN" altLang="en-US" sz="4000" dirty="0" smtClean="0">
                <a:latin typeface="华文宋体" panose="02010600040101010101" pitchFamily="2" charset="-122"/>
                <a:ea typeface="华文宋体" panose="02010600040101010101" pitchFamily="2" charset="-122"/>
              </a:rPr>
              <a:t>共动坐标 </a:t>
            </a:r>
            <a:r>
              <a:rPr lang="en-US" altLang="zh-CN" sz="4000" dirty="0" smtClean="0">
                <a:latin typeface="华文宋体" panose="02010600040101010101" pitchFamily="2" charset="-122"/>
                <a:ea typeface="华文宋体" panose="02010600040101010101" pitchFamily="2" charset="-122"/>
              </a:rPr>
              <a:t>commoving coordinate, </a:t>
            </a:r>
          </a:p>
          <a:p>
            <a:r>
              <a:rPr lang="zh-CN" altLang="en-US" sz="4000" dirty="0" smtClean="0">
                <a:latin typeface="华文宋体" panose="02010600040101010101" pitchFamily="2" charset="-122"/>
                <a:ea typeface="华文宋体" panose="02010600040101010101" pitchFamily="2" charset="-122"/>
              </a:rPr>
              <a:t>尺度因子 </a:t>
            </a:r>
            <a:r>
              <a:rPr lang="en-US" altLang="zh-CN" sz="4000" dirty="0" smtClean="0">
                <a:latin typeface="华文宋体" panose="02010600040101010101" pitchFamily="2" charset="-122"/>
                <a:ea typeface="华文宋体" panose="02010600040101010101" pitchFamily="2" charset="-122"/>
              </a:rPr>
              <a:t>scale factor, energy components</a:t>
            </a:r>
          </a:p>
        </p:txBody>
      </p:sp>
    </p:spTree>
    <p:extLst>
      <p:ext uri="{BB962C8B-B14F-4D97-AF65-F5344CB8AC3E}">
        <p14:creationId xmlns:p14="http://schemas.microsoft.com/office/powerpoint/2010/main" val="23711572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热大爆炸宇宙学基础</a:t>
            </a:r>
            <a:endParaRPr lang="zh-CN" altLang="en-US" b="1"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278856" y="1993386"/>
            <a:ext cx="3820370" cy="3633690"/>
          </a:xfrm>
          <a:prstGeom prst="rect">
            <a:avLst/>
          </a:prstGeom>
        </p:spPr>
      </p:pic>
      <p:pic>
        <p:nvPicPr>
          <p:cNvPr id="10" name="图片 9"/>
          <p:cNvPicPr>
            <a:picLocks noChangeAspect="1"/>
          </p:cNvPicPr>
          <p:nvPr/>
        </p:nvPicPr>
        <p:blipFill>
          <a:blip r:embed="rId3"/>
          <a:stretch>
            <a:fillRect/>
          </a:stretch>
        </p:blipFill>
        <p:spPr>
          <a:xfrm>
            <a:off x="8514638" y="2371454"/>
            <a:ext cx="3677362" cy="2877553"/>
          </a:xfrm>
          <a:prstGeom prst="rect">
            <a:avLst/>
          </a:prstGeom>
        </p:spPr>
      </p:pic>
      <p:pic>
        <p:nvPicPr>
          <p:cNvPr id="11" name="图片 10"/>
          <p:cNvPicPr>
            <a:picLocks noChangeAspect="1"/>
          </p:cNvPicPr>
          <p:nvPr/>
        </p:nvPicPr>
        <p:blipFill>
          <a:blip r:embed="rId4"/>
          <a:stretch>
            <a:fillRect/>
          </a:stretch>
        </p:blipFill>
        <p:spPr>
          <a:xfrm>
            <a:off x="4583833" y="1668599"/>
            <a:ext cx="3692550" cy="4261175"/>
          </a:xfrm>
          <a:prstGeom prst="rect">
            <a:avLst/>
          </a:prstGeom>
        </p:spPr>
      </p:pic>
      <p:sp>
        <p:nvSpPr>
          <p:cNvPr id="4" name="矩形 3"/>
          <p:cNvSpPr/>
          <p:nvPr/>
        </p:nvSpPr>
        <p:spPr>
          <a:xfrm>
            <a:off x="1150550" y="5929774"/>
            <a:ext cx="1826141" cy="760657"/>
          </a:xfrm>
          <a:prstGeom prst="rect">
            <a:avLst/>
          </a:prstGeom>
        </p:spPr>
        <p:txBody>
          <a:bodyPr wrap="none">
            <a:spAutoFit/>
          </a:bodyPr>
          <a:lstStyle/>
          <a:p>
            <a:pPr>
              <a:lnSpc>
                <a:spcPct val="150000"/>
              </a:lnSpc>
            </a:pPr>
            <a:r>
              <a:rPr lang="zh-CN" altLang="en-US" sz="3200" b="1" dirty="0" smtClean="0">
                <a:latin typeface="华文宋体" panose="02010600040101010101" pitchFamily="2" charset="-122"/>
                <a:ea typeface="华文宋体" panose="02010600040101010101" pitchFamily="2" charset="-122"/>
              </a:rPr>
              <a:t>宇宙膨胀</a:t>
            </a:r>
            <a:endParaRPr lang="en-US" altLang="zh-CN" sz="3200" b="1" dirty="0">
              <a:latin typeface="华文宋体" panose="02010600040101010101" pitchFamily="2" charset="-122"/>
              <a:ea typeface="华文宋体" panose="02010600040101010101" pitchFamily="2" charset="-122"/>
            </a:endParaRPr>
          </a:p>
        </p:txBody>
      </p:sp>
      <p:sp>
        <p:nvSpPr>
          <p:cNvPr id="12" name="矩形 11"/>
          <p:cNvSpPr/>
          <p:nvPr/>
        </p:nvSpPr>
        <p:spPr>
          <a:xfrm>
            <a:off x="5470996" y="5929774"/>
            <a:ext cx="2236510" cy="830997"/>
          </a:xfrm>
          <a:prstGeom prst="rect">
            <a:avLst/>
          </a:prstGeom>
        </p:spPr>
        <p:txBody>
          <a:bodyPr wrap="none">
            <a:spAutoFit/>
          </a:bodyPr>
          <a:lstStyle/>
          <a:p>
            <a:pPr>
              <a:lnSpc>
                <a:spcPct val="150000"/>
              </a:lnSpc>
            </a:pPr>
            <a:r>
              <a:rPr lang="zh-CN" altLang="en-US" sz="3200" b="1" dirty="0" smtClean="0">
                <a:latin typeface="华文宋体" panose="02010600040101010101" pitchFamily="2" charset="-122"/>
                <a:ea typeface="华文宋体" panose="02010600040101010101" pitchFamily="2" charset="-122"/>
              </a:rPr>
              <a:t>原初核合成</a:t>
            </a:r>
            <a:endParaRPr lang="en-US" altLang="zh-CN" sz="3200" b="1" dirty="0">
              <a:latin typeface="华文宋体" panose="02010600040101010101" pitchFamily="2" charset="-122"/>
              <a:ea typeface="华文宋体" panose="02010600040101010101" pitchFamily="2" charset="-122"/>
            </a:endParaRPr>
          </a:p>
        </p:txBody>
      </p:sp>
      <p:sp>
        <p:nvSpPr>
          <p:cNvPr id="13" name="矩形 12"/>
          <p:cNvSpPr/>
          <p:nvPr/>
        </p:nvSpPr>
        <p:spPr>
          <a:xfrm>
            <a:off x="9375138" y="5929774"/>
            <a:ext cx="2646878" cy="760657"/>
          </a:xfrm>
          <a:prstGeom prst="rect">
            <a:avLst/>
          </a:prstGeom>
        </p:spPr>
        <p:txBody>
          <a:bodyPr wrap="none">
            <a:spAutoFit/>
          </a:bodyPr>
          <a:lstStyle/>
          <a:p>
            <a:pPr>
              <a:lnSpc>
                <a:spcPct val="150000"/>
              </a:lnSpc>
            </a:pPr>
            <a:r>
              <a:rPr lang="zh-CN" altLang="en-US" sz="3200" b="1" dirty="0" smtClean="0">
                <a:latin typeface="华文宋体" panose="02010600040101010101" pitchFamily="2" charset="-122"/>
                <a:ea typeface="华文宋体" panose="02010600040101010101" pitchFamily="2" charset="-122"/>
              </a:rPr>
              <a:t>微波背景辐射</a:t>
            </a:r>
            <a:endParaRPr lang="en-US" altLang="zh-CN" sz="32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2823136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华文宋体" panose="02010600040101010101" pitchFamily="2" charset="-122"/>
                <a:ea typeface="华文宋体" panose="02010600040101010101" pitchFamily="2" charset="-122"/>
              </a:rPr>
              <a:t>宇宙学原理（</a:t>
            </a:r>
            <a:r>
              <a:rPr lang="en-US" altLang="zh-CN" b="1" dirty="0" smtClean="0">
                <a:latin typeface="华文宋体" panose="02010600040101010101" pitchFamily="2" charset="-122"/>
                <a:ea typeface="华文宋体" panose="02010600040101010101" pitchFamily="2" charset="-122"/>
              </a:rPr>
              <a:t>Cosmological Principle</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104" y="2059964"/>
            <a:ext cx="5292744" cy="3137682"/>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7951" y="1580795"/>
            <a:ext cx="4476626" cy="3357469"/>
          </a:xfrm>
          <a:prstGeom prst="rect">
            <a:avLst/>
          </a:prstGeom>
        </p:spPr>
      </p:pic>
      <p:sp>
        <p:nvSpPr>
          <p:cNvPr id="3" name="矩形 2"/>
          <p:cNvSpPr/>
          <p:nvPr/>
        </p:nvSpPr>
        <p:spPr>
          <a:xfrm>
            <a:off x="2636256" y="5451203"/>
            <a:ext cx="7138493" cy="1200329"/>
          </a:xfrm>
          <a:prstGeom prst="rect">
            <a:avLst/>
          </a:prstGeom>
        </p:spPr>
        <p:txBody>
          <a:bodyPr wrap="none">
            <a:spAutoFit/>
          </a:bodyPr>
          <a:lstStyle/>
          <a:p>
            <a:r>
              <a:rPr lang="zh-CN" altLang="en-US" sz="3600" b="1" dirty="0" smtClean="0">
                <a:latin typeface="华文宋体" panose="02010600040101010101" pitchFamily="2" charset="-122"/>
                <a:ea typeface="华文宋体" panose="02010600040101010101" pitchFamily="2" charset="-122"/>
              </a:rPr>
              <a:t>  足够大尺度上，均匀、各项同性</a:t>
            </a:r>
            <a:endParaRPr lang="en-US" altLang="zh-CN" sz="3600" b="1" dirty="0" smtClean="0">
              <a:latin typeface="华文宋体" panose="02010600040101010101" pitchFamily="2" charset="-122"/>
              <a:ea typeface="华文宋体" panose="02010600040101010101" pitchFamily="2" charset="-122"/>
            </a:endParaRPr>
          </a:p>
          <a:p>
            <a:r>
              <a:rPr lang="en-US" altLang="zh-CN" sz="3600" b="1" dirty="0" smtClean="0">
                <a:latin typeface="华文宋体" panose="02010600040101010101" pitchFamily="2" charset="-122"/>
                <a:ea typeface="华文宋体" panose="02010600040101010101" pitchFamily="2" charset="-122"/>
              </a:rPr>
              <a:t>Large-scale Isotropy </a:t>
            </a:r>
            <a:r>
              <a:rPr lang="en-US" altLang="zh-CN" sz="3600" b="1" dirty="0">
                <a:latin typeface="华文宋体" panose="02010600040101010101" pitchFamily="2" charset="-122"/>
                <a:ea typeface="华文宋体" panose="02010600040101010101" pitchFamily="2" charset="-122"/>
              </a:rPr>
              <a:t>and </a:t>
            </a:r>
            <a:r>
              <a:rPr lang="en-US" altLang="zh-CN" sz="3600" b="1" dirty="0" smtClean="0">
                <a:latin typeface="华文宋体" panose="02010600040101010101" pitchFamily="2" charset="-122"/>
                <a:ea typeface="华文宋体" panose="02010600040101010101" pitchFamily="2" charset="-122"/>
              </a:rPr>
              <a:t>Homogeneity</a:t>
            </a:r>
            <a:endParaRPr lang="zh-CN" altLang="en-US" sz="3600" b="1" dirty="0"/>
          </a:p>
        </p:txBody>
      </p:sp>
    </p:spTree>
    <p:extLst>
      <p:ext uri="{BB962C8B-B14F-4D97-AF65-F5344CB8AC3E}">
        <p14:creationId xmlns:p14="http://schemas.microsoft.com/office/powerpoint/2010/main" val="28817124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42768" y="4548429"/>
            <a:ext cx="4951001" cy="2123658"/>
          </a:xfrm>
          <a:prstGeom prst="rect">
            <a:avLst/>
          </a:prstGeom>
        </p:spPr>
        <p:txBody>
          <a:bodyPr wrap="square">
            <a:spAutoFit/>
          </a:bodyPr>
          <a:lstStyle/>
          <a:p>
            <a:pPr algn="ctr">
              <a:lnSpc>
                <a:spcPct val="110000"/>
              </a:lnSpc>
            </a:pPr>
            <a:r>
              <a:rPr lang="en-US" altLang="zh-CN" sz="2400" b="1" dirty="0" smtClean="0">
                <a:latin typeface="华文宋体" panose="02010600040101010101" pitchFamily="2" charset="-122"/>
                <a:ea typeface="华文宋体" panose="02010600040101010101" pitchFamily="2" charset="-122"/>
              </a:rPr>
              <a:t>The brick wall on the left is homogeneous but not isotropic. </a:t>
            </a:r>
          </a:p>
          <a:p>
            <a:pPr algn="ctr">
              <a:lnSpc>
                <a:spcPct val="110000"/>
              </a:lnSpc>
            </a:pPr>
            <a:endParaRPr lang="en-US" altLang="zh-CN" sz="2400" b="1" dirty="0" smtClean="0">
              <a:latin typeface="华文宋体" panose="02010600040101010101" pitchFamily="2" charset="-122"/>
              <a:ea typeface="华文宋体" panose="02010600040101010101" pitchFamily="2" charset="-122"/>
            </a:endParaRPr>
          </a:p>
          <a:p>
            <a:pPr algn="ctr">
              <a:lnSpc>
                <a:spcPct val="110000"/>
              </a:lnSpc>
            </a:pPr>
            <a:r>
              <a:rPr lang="en-US" altLang="zh-CN" sz="2400" b="1" dirty="0" smtClean="0">
                <a:latin typeface="华文宋体" panose="02010600040101010101" pitchFamily="2" charset="-122"/>
                <a:ea typeface="华文宋体" panose="02010600040101010101" pitchFamily="2" charset="-122"/>
              </a:rPr>
              <a:t>The pattern on the right is isotropic but not homogeneous.</a:t>
            </a:r>
          </a:p>
        </p:txBody>
      </p:sp>
      <p:pic>
        <p:nvPicPr>
          <p:cNvPr id="6" name="图片 5"/>
          <p:cNvPicPr>
            <a:picLocks noChangeAspect="1"/>
          </p:cNvPicPr>
          <p:nvPr/>
        </p:nvPicPr>
        <p:blipFill>
          <a:blip r:embed="rId2"/>
          <a:stretch>
            <a:fillRect/>
          </a:stretch>
        </p:blipFill>
        <p:spPr>
          <a:xfrm>
            <a:off x="6190119" y="903804"/>
            <a:ext cx="5732250" cy="294390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184" y="903804"/>
            <a:ext cx="3318323" cy="3852835"/>
          </a:xfrm>
          <a:prstGeom prst="rect">
            <a:avLst/>
          </a:prstGeom>
        </p:spPr>
      </p:pic>
      <p:sp>
        <p:nvSpPr>
          <p:cNvPr id="8" name="矩形 7"/>
          <p:cNvSpPr/>
          <p:nvPr/>
        </p:nvSpPr>
        <p:spPr>
          <a:xfrm>
            <a:off x="538961" y="5610258"/>
            <a:ext cx="5038725" cy="1077218"/>
          </a:xfrm>
          <a:prstGeom prst="rect">
            <a:avLst/>
          </a:prstGeom>
        </p:spPr>
        <p:txBody>
          <a:bodyPr wrap="square">
            <a:spAutoFit/>
          </a:bodyPr>
          <a:lstStyle/>
          <a:p>
            <a:pPr algn="ctr"/>
            <a:r>
              <a:rPr lang="en-US" altLang="zh-CN" sz="3200" b="1" dirty="0" smtClean="0">
                <a:latin typeface="华文宋体" panose="02010600040101010101" pitchFamily="2" charset="-122"/>
                <a:ea typeface="华文宋体" panose="02010600040101010101" pitchFamily="2" charset="-122"/>
              </a:rPr>
              <a:t>Isotropic and homogeneous Universe</a:t>
            </a:r>
          </a:p>
        </p:txBody>
      </p:sp>
    </p:spTree>
    <p:extLst>
      <p:ext uri="{BB962C8B-B14F-4D97-AF65-F5344CB8AC3E}">
        <p14:creationId xmlns:p14="http://schemas.microsoft.com/office/powerpoint/2010/main" val="17419981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92114" y="1028700"/>
            <a:ext cx="9536723" cy="4615961"/>
          </a:xfrm>
        </p:spPr>
        <p:txBody>
          <a:bodyPr>
            <a:noAutofit/>
          </a:bodyPr>
          <a:lstStyle/>
          <a:p>
            <a:pPr algn="l">
              <a:lnSpc>
                <a:spcPct val="150000"/>
              </a:lnSpc>
            </a:pPr>
            <a:r>
              <a:rPr lang="zh-CN" altLang="en-US" sz="3600" dirty="0" smtClean="0">
                <a:latin typeface="华文宋体" panose="02010600040101010101" pitchFamily="2" charset="-122"/>
                <a:ea typeface="华文宋体" panose="02010600040101010101" pitchFamily="2" charset="-122"/>
              </a:rPr>
              <a:t>宇宙学原理的理论意义在于，可以从此出发，寻找满足此原理的时空度规一般形式，并由广义相对论推导出宇宙的动力学演化方程。</a:t>
            </a:r>
            <a:r>
              <a:rPr lang="en-US" altLang="zh-CN" sz="3600" dirty="0" smtClean="0">
                <a:latin typeface="华文宋体" panose="02010600040101010101" pitchFamily="2" charset="-122"/>
                <a:ea typeface="华文宋体" panose="02010600040101010101" pitchFamily="2" charset="-122"/>
              </a:rPr>
              <a:t/>
            </a:r>
            <a:br>
              <a:rPr lang="en-US" altLang="zh-CN" sz="3600" dirty="0" smtClean="0">
                <a:latin typeface="华文宋体" panose="02010600040101010101" pitchFamily="2" charset="-122"/>
                <a:ea typeface="华文宋体" panose="02010600040101010101" pitchFamily="2" charset="-122"/>
              </a:rPr>
            </a:br>
            <a:r>
              <a:rPr lang="en-US" altLang="zh-CN" sz="3600" dirty="0" smtClean="0">
                <a:latin typeface="华文宋体" panose="02010600040101010101" pitchFamily="2" charset="-122"/>
                <a:ea typeface="华文宋体" panose="02010600040101010101" pitchFamily="2" charset="-122"/>
              </a:rPr>
              <a:t/>
            </a:r>
            <a:br>
              <a:rPr lang="en-US" altLang="zh-CN" sz="3600" dirty="0" smtClean="0">
                <a:latin typeface="华文宋体" panose="02010600040101010101" pitchFamily="2" charset="-122"/>
                <a:ea typeface="华文宋体" panose="02010600040101010101" pitchFamily="2" charset="-122"/>
              </a:rPr>
            </a:br>
            <a:r>
              <a:rPr lang="zh-CN" altLang="en-US" sz="3600" dirty="0" smtClean="0">
                <a:latin typeface="华文宋体" panose="02010600040101010101" pitchFamily="2" charset="-122"/>
                <a:ea typeface="华文宋体" panose="02010600040101010101" pitchFamily="2" charset="-122"/>
              </a:rPr>
              <a:t>我们将在下章介绍。</a:t>
            </a:r>
            <a:endParaRPr lang="zh-CN" altLang="en-US" sz="36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00225569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69733" y="627049"/>
            <a:ext cx="11264071" cy="3610844"/>
          </a:xfrm>
          <a:prstGeom prst="rect">
            <a:avLst/>
          </a:prstGeom>
        </p:spPr>
      </p:pic>
      <p:pic>
        <p:nvPicPr>
          <p:cNvPr id="3" name="图片 2"/>
          <p:cNvPicPr>
            <a:picLocks noChangeAspect="1"/>
          </p:cNvPicPr>
          <p:nvPr/>
        </p:nvPicPr>
        <p:blipFill>
          <a:blip r:embed="rId3"/>
          <a:stretch>
            <a:fillRect/>
          </a:stretch>
        </p:blipFill>
        <p:spPr>
          <a:xfrm>
            <a:off x="631060" y="4448675"/>
            <a:ext cx="11085428" cy="1072893"/>
          </a:xfrm>
          <a:prstGeom prst="rect">
            <a:avLst/>
          </a:prstGeom>
        </p:spPr>
      </p:pic>
      <p:pic>
        <p:nvPicPr>
          <p:cNvPr id="4" name="图片 3"/>
          <p:cNvPicPr>
            <a:picLocks noChangeAspect="1"/>
          </p:cNvPicPr>
          <p:nvPr/>
        </p:nvPicPr>
        <p:blipFill>
          <a:blip r:embed="rId4"/>
          <a:stretch>
            <a:fillRect/>
          </a:stretch>
        </p:blipFill>
        <p:spPr>
          <a:xfrm>
            <a:off x="770584" y="5626844"/>
            <a:ext cx="10947541" cy="844294"/>
          </a:xfrm>
          <a:prstGeom prst="rect">
            <a:avLst/>
          </a:prstGeom>
        </p:spPr>
      </p:pic>
    </p:spTree>
    <p:extLst>
      <p:ext uri="{BB962C8B-B14F-4D97-AF65-F5344CB8AC3E}">
        <p14:creationId xmlns:p14="http://schemas.microsoft.com/office/powerpoint/2010/main" val="30657526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14590" y="851003"/>
            <a:ext cx="11444282" cy="2628084"/>
          </a:xfrm>
          <a:prstGeom prst="rect">
            <a:avLst/>
          </a:prstGeom>
        </p:spPr>
      </p:pic>
      <p:pic>
        <p:nvPicPr>
          <p:cNvPr id="4" name="图片 3"/>
          <p:cNvPicPr>
            <a:picLocks noChangeAspect="1"/>
          </p:cNvPicPr>
          <p:nvPr/>
        </p:nvPicPr>
        <p:blipFill>
          <a:blip r:embed="rId3"/>
          <a:stretch>
            <a:fillRect/>
          </a:stretch>
        </p:blipFill>
        <p:spPr>
          <a:xfrm>
            <a:off x="512444" y="3553941"/>
            <a:ext cx="11248573" cy="2143473"/>
          </a:xfrm>
          <a:prstGeom prst="rect">
            <a:avLst/>
          </a:prstGeom>
        </p:spPr>
      </p:pic>
    </p:spTree>
    <p:extLst>
      <p:ext uri="{BB962C8B-B14F-4D97-AF65-F5344CB8AC3E}">
        <p14:creationId xmlns:p14="http://schemas.microsoft.com/office/powerpoint/2010/main" val="21140932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93613" y="415382"/>
            <a:ext cx="10711072" cy="6040605"/>
          </a:xfrm>
          <a:prstGeom prst="rect">
            <a:avLst/>
          </a:prstGeom>
        </p:spPr>
      </p:pic>
    </p:spTree>
    <p:extLst>
      <p:ext uri="{BB962C8B-B14F-4D97-AF65-F5344CB8AC3E}">
        <p14:creationId xmlns:p14="http://schemas.microsoft.com/office/powerpoint/2010/main" val="78496848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nSpc>
                <a:spcPct val="100000"/>
              </a:lnSpc>
            </a:pPr>
            <a:r>
              <a:rPr lang="en-US" altLang="zh-CN" b="1" dirty="0" smtClean="0">
                <a:latin typeface="华文宋体" panose="02010600040101010101" pitchFamily="2" charset="-122"/>
                <a:ea typeface="华文宋体" panose="02010600040101010101" pitchFamily="2" charset="-122"/>
              </a:rPr>
              <a:t>1.5 </a:t>
            </a:r>
            <a:r>
              <a:rPr lang="zh-CN" altLang="en-US" b="1" dirty="0" smtClean="0">
                <a:latin typeface="华文宋体" panose="02010600040101010101" pitchFamily="2" charset="-122"/>
                <a:ea typeface="华文宋体" panose="02010600040101010101" pitchFamily="2" charset="-122"/>
              </a:rPr>
              <a:t>现代宇宙学</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简介与前沿</a:t>
            </a:r>
            <a:endParaRPr lang="zh-CN" altLang="en-US" b="1" dirty="0">
              <a:latin typeface="华文宋体" panose="02010600040101010101" pitchFamily="2" charset="-122"/>
              <a:ea typeface="华文宋体" panose="02010600040101010101" pitchFamily="2" charset="-122"/>
            </a:endParaRPr>
          </a:p>
        </p:txBody>
      </p:sp>
      <p:sp>
        <p:nvSpPr>
          <p:cNvPr id="3" name="副标题 2"/>
          <p:cNvSpPr>
            <a:spLocks noGrp="1"/>
          </p:cNvSpPr>
          <p:nvPr>
            <p:ph type="subTitle" idx="1"/>
          </p:nvPr>
        </p:nvSpPr>
        <p:spPr>
          <a:xfrm>
            <a:off x="1524000" y="3602038"/>
            <a:ext cx="9144000" cy="1985962"/>
          </a:xfrm>
        </p:spPr>
        <p:txBody>
          <a:bodyPr>
            <a:normAutofit lnSpcReduction="10000"/>
          </a:bodyPr>
          <a:lstStyle/>
          <a:p>
            <a:endParaRPr lang="en-US" altLang="zh-CN" sz="4000" dirty="0" smtClean="0">
              <a:latin typeface="华文宋体" panose="02010600040101010101" pitchFamily="2" charset="-122"/>
              <a:ea typeface="华文宋体" panose="02010600040101010101" pitchFamily="2" charset="-122"/>
            </a:endParaRPr>
          </a:p>
          <a:p>
            <a:r>
              <a:rPr lang="en-US" altLang="zh-CN" sz="4000" dirty="0" smtClean="0">
                <a:latin typeface="华文宋体" panose="02010600040101010101" pitchFamily="2" charset="-122"/>
                <a:ea typeface="华文宋体" panose="02010600040101010101" pitchFamily="2" charset="-122"/>
              </a:rPr>
              <a:t>Key words: Dark Matter, </a:t>
            </a:r>
          </a:p>
          <a:p>
            <a:r>
              <a:rPr lang="en-US" altLang="zh-CN" sz="4000" dirty="0" smtClean="0">
                <a:latin typeface="华文宋体" panose="02010600040101010101" pitchFamily="2" charset="-122"/>
                <a:ea typeface="华文宋体" panose="02010600040101010101" pitchFamily="2" charset="-122"/>
              </a:rPr>
              <a:t>Dark Energy, Perturbation, Inflation</a:t>
            </a:r>
          </a:p>
        </p:txBody>
      </p:sp>
    </p:spTree>
    <p:extLst>
      <p:ext uri="{BB962C8B-B14F-4D97-AF65-F5344CB8AC3E}">
        <p14:creationId xmlns:p14="http://schemas.microsoft.com/office/powerpoint/2010/main" val="16424172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09700" y="1556239"/>
            <a:ext cx="9144000" cy="1355848"/>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1.5.1</a:t>
            </a:r>
            <a:r>
              <a:rPr lang="zh-CN" altLang="en-US" b="1" dirty="0" smtClean="0">
                <a:latin typeface="华文宋体" panose="02010600040101010101" pitchFamily="2" charset="-122"/>
                <a:ea typeface="华文宋体" panose="02010600040101010101" pitchFamily="2" charset="-122"/>
              </a:rPr>
              <a:t>暗物质</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Dark Matter</a:t>
            </a:r>
            <a:endParaRPr lang="zh-CN" altLang="en-US" b="1"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368" y="3369285"/>
            <a:ext cx="3544196" cy="318977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02" y="3967462"/>
            <a:ext cx="3002972" cy="199197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2952" y="3968913"/>
            <a:ext cx="2756105" cy="1990520"/>
          </a:xfrm>
          <a:prstGeom prst="rect">
            <a:avLst/>
          </a:prstGeom>
        </p:spPr>
      </p:pic>
    </p:spTree>
    <p:extLst>
      <p:ext uri="{BB962C8B-B14F-4D97-AF65-F5344CB8AC3E}">
        <p14:creationId xmlns:p14="http://schemas.microsoft.com/office/powerpoint/2010/main" val="41707212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暗物质（</a:t>
            </a:r>
            <a:r>
              <a:rPr lang="en-US" altLang="zh-CN" b="1" dirty="0" smtClean="0">
                <a:latin typeface="华文宋体" panose="02010600040101010101" pitchFamily="2" charset="-122"/>
                <a:ea typeface="华文宋体" panose="02010600040101010101" pitchFamily="2" charset="-122"/>
              </a:rPr>
              <a:t>Dark Matter</a:t>
            </a:r>
            <a:r>
              <a:rPr lang="zh-CN" altLang="en-US" b="1" dirty="0" smtClean="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3" name="矩形 2"/>
          <p:cNvSpPr/>
          <p:nvPr/>
        </p:nvSpPr>
        <p:spPr>
          <a:xfrm>
            <a:off x="943707" y="1690688"/>
            <a:ext cx="7250724" cy="5262979"/>
          </a:xfrm>
          <a:prstGeom prst="rect">
            <a:avLst/>
          </a:prstGeom>
        </p:spPr>
        <p:txBody>
          <a:bodyPr wrap="square">
            <a:spAutoFit/>
          </a:bodyPr>
          <a:lstStyle/>
          <a:p>
            <a:r>
              <a:rPr lang="zh-CN" altLang="en-US" sz="2800" dirty="0" smtClean="0">
                <a:latin typeface="华文宋体" panose="02010600040101010101" pitchFamily="2" charset="-122"/>
                <a:ea typeface="华文宋体" panose="02010600040101010101" pitchFamily="2" charset="-122"/>
              </a:rPr>
              <a:t>占全部能量</a:t>
            </a:r>
            <a:r>
              <a:rPr lang="en-US" altLang="zh-CN" sz="2800" dirty="0" smtClean="0">
                <a:latin typeface="华文宋体" panose="02010600040101010101" pitchFamily="2" charset="-122"/>
                <a:ea typeface="华文宋体" panose="02010600040101010101" pitchFamily="2" charset="-122"/>
              </a:rPr>
              <a:t>~25% </a:t>
            </a:r>
          </a:p>
          <a:p>
            <a:r>
              <a:rPr lang="zh-CN" altLang="en-US" sz="2800" dirty="0" smtClean="0">
                <a:latin typeface="华文宋体" panose="02010600040101010101" pitchFamily="2" charset="-122"/>
                <a:ea typeface="华文宋体" panose="02010600040101010101" pitchFamily="2" charset="-122"/>
              </a:rPr>
              <a:t>不参与除引力以外相互作用（暗）</a:t>
            </a:r>
            <a:endParaRPr lang="en-US" altLang="zh-CN" sz="2800" dirty="0" smtClean="0">
              <a:latin typeface="华文宋体" panose="02010600040101010101" pitchFamily="2" charset="-122"/>
              <a:ea typeface="华文宋体" panose="02010600040101010101" pitchFamily="2" charset="-122"/>
            </a:endParaRPr>
          </a:p>
          <a:p>
            <a:r>
              <a:rPr lang="zh-CN" altLang="en-US" sz="2800" dirty="0" smtClean="0">
                <a:latin typeface="华文宋体" panose="02010600040101010101" pitchFamily="2" charset="-122"/>
                <a:ea typeface="华文宋体" panose="02010600040101010101" pitchFamily="2" charset="-122"/>
              </a:rPr>
              <a:t>非</a:t>
            </a:r>
            <a:r>
              <a:rPr lang="zh-CN" altLang="en-US" sz="2800" dirty="0">
                <a:latin typeface="华文宋体" panose="02010600040101010101" pitchFamily="2" charset="-122"/>
                <a:ea typeface="华文宋体" panose="02010600040101010101" pitchFamily="2" charset="-122"/>
              </a:rPr>
              <a:t>相对论性</a:t>
            </a:r>
            <a:r>
              <a:rPr lang="zh-CN" altLang="en-US" sz="2800" dirty="0" smtClean="0">
                <a:latin typeface="华文宋体" panose="02010600040101010101" pitchFamily="2" charset="-122"/>
                <a:ea typeface="华文宋体" panose="02010600040101010101" pitchFamily="2" charset="-122"/>
              </a:rPr>
              <a:t>物质</a:t>
            </a:r>
            <a:endParaRPr lang="en-US" altLang="zh-CN" sz="2800" dirty="0" smtClean="0">
              <a:latin typeface="华文宋体" panose="02010600040101010101" pitchFamily="2" charset="-122"/>
              <a:ea typeface="华文宋体" panose="02010600040101010101" pitchFamily="2" charset="-122"/>
            </a:endParaRPr>
          </a:p>
          <a:p>
            <a:r>
              <a:rPr lang="zh-CN" altLang="en-US" sz="2800" dirty="0" smtClean="0">
                <a:latin typeface="华文宋体" panose="02010600040101010101" pitchFamily="2" charset="-122"/>
                <a:ea typeface="华文宋体" panose="02010600040101010101" pitchFamily="2" charset="-122"/>
              </a:rPr>
              <a:t>成团</a:t>
            </a:r>
            <a:endParaRPr lang="en-US" altLang="zh-CN" sz="2800" dirty="0">
              <a:latin typeface="华文宋体" panose="02010600040101010101" pitchFamily="2" charset="-122"/>
              <a:ea typeface="华文宋体" panose="02010600040101010101" pitchFamily="2" charset="-122"/>
            </a:endParaRPr>
          </a:p>
          <a:p>
            <a:endParaRPr lang="en-US" altLang="zh-CN" sz="2800" dirty="0" smtClean="0">
              <a:latin typeface="华文宋体" panose="02010600040101010101" pitchFamily="2" charset="-122"/>
              <a:ea typeface="华文宋体" panose="02010600040101010101" pitchFamily="2" charset="-122"/>
            </a:endParaRPr>
          </a:p>
          <a:p>
            <a:endParaRPr lang="en-US" altLang="zh-CN" sz="2800" dirty="0">
              <a:latin typeface="华文宋体" panose="02010600040101010101" pitchFamily="2" charset="-122"/>
              <a:ea typeface="华文宋体" panose="02010600040101010101" pitchFamily="2" charset="-122"/>
            </a:endParaRPr>
          </a:p>
          <a:p>
            <a:r>
              <a:rPr lang="zh-CN" altLang="en-US" sz="2800" dirty="0" smtClean="0">
                <a:latin typeface="华文宋体" panose="02010600040101010101" pitchFamily="2" charset="-122"/>
                <a:ea typeface="华文宋体" panose="02010600040101010101" pitchFamily="2" charset="-122"/>
              </a:rPr>
              <a:t>观测证据：</a:t>
            </a:r>
            <a:endParaRPr lang="en-US" altLang="zh-CN" sz="2800" dirty="0" smtClean="0">
              <a:latin typeface="华文宋体" panose="02010600040101010101" pitchFamily="2" charset="-122"/>
              <a:ea typeface="华文宋体" panose="02010600040101010101" pitchFamily="2" charset="-122"/>
            </a:endParaRPr>
          </a:p>
          <a:p>
            <a:r>
              <a:rPr lang="en-US" altLang="zh-CN" sz="2800" dirty="0" smtClean="0">
                <a:latin typeface="华文宋体" panose="02010600040101010101" pitchFamily="2" charset="-122"/>
                <a:ea typeface="华文宋体" panose="02010600040101010101" pitchFamily="2" charset="-122"/>
              </a:rPr>
              <a:t>	</a:t>
            </a:r>
            <a:r>
              <a:rPr lang="zh-CN" altLang="en-US" sz="2800" dirty="0" smtClean="0">
                <a:latin typeface="华文宋体" panose="02010600040101010101" pitchFamily="2" charset="-122"/>
                <a:ea typeface="华文宋体" panose="02010600040101010101" pitchFamily="2" charset="-122"/>
              </a:rPr>
              <a:t>星系旋转曲线，</a:t>
            </a:r>
            <a:endParaRPr lang="en-US" altLang="zh-CN" sz="2800" dirty="0" smtClean="0">
              <a:latin typeface="华文宋体" panose="02010600040101010101" pitchFamily="2" charset="-122"/>
              <a:ea typeface="华文宋体" panose="02010600040101010101" pitchFamily="2" charset="-122"/>
            </a:endParaRPr>
          </a:p>
          <a:p>
            <a:r>
              <a:rPr lang="en-US" altLang="zh-CN" sz="2800" dirty="0" smtClean="0">
                <a:latin typeface="华文宋体" panose="02010600040101010101" pitchFamily="2" charset="-122"/>
                <a:ea typeface="华文宋体" panose="02010600040101010101" pitchFamily="2" charset="-122"/>
              </a:rPr>
              <a:t>	</a:t>
            </a:r>
            <a:r>
              <a:rPr lang="zh-CN" altLang="en-US" sz="2800" dirty="0" smtClean="0">
                <a:latin typeface="华文宋体" panose="02010600040101010101" pitchFamily="2" charset="-122"/>
                <a:ea typeface="华文宋体" panose="02010600040101010101" pitchFamily="2" charset="-122"/>
              </a:rPr>
              <a:t>大尺度结构，</a:t>
            </a:r>
            <a:endParaRPr lang="en-US" altLang="zh-CN" sz="2800" dirty="0" smtClean="0">
              <a:latin typeface="华文宋体" panose="02010600040101010101" pitchFamily="2" charset="-122"/>
              <a:ea typeface="华文宋体" panose="02010600040101010101" pitchFamily="2" charset="-122"/>
            </a:endParaRPr>
          </a:p>
          <a:p>
            <a:r>
              <a:rPr lang="en-US" altLang="zh-CN" sz="2800" dirty="0" smtClean="0">
                <a:latin typeface="华文宋体" panose="02010600040101010101" pitchFamily="2" charset="-122"/>
                <a:ea typeface="华文宋体" panose="02010600040101010101" pitchFamily="2" charset="-122"/>
              </a:rPr>
              <a:t>	</a:t>
            </a:r>
            <a:r>
              <a:rPr lang="zh-CN" altLang="en-US" sz="2800" dirty="0" smtClean="0">
                <a:latin typeface="华文宋体" panose="02010600040101010101" pitchFamily="2" charset="-122"/>
                <a:ea typeface="华文宋体" panose="02010600040101010101" pitchFamily="2" charset="-122"/>
              </a:rPr>
              <a:t>引力透镜，</a:t>
            </a:r>
            <a:endParaRPr lang="en-US" altLang="zh-CN" sz="2800" dirty="0" smtClean="0">
              <a:latin typeface="华文宋体" panose="02010600040101010101" pitchFamily="2" charset="-122"/>
              <a:ea typeface="华文宋体" panose="02010600040101010101" pitchFamily="2" charset="-122"/>
            </a:endParaRPr>
          </a:p>
          <a:p>
            <a:r>
              <a:rPr lang="en-US" altLang="zh-CN" sz="2800" dirty="0">
                <a:latin typeface="华文宋体" panose="02010600040101010101" pitchFamily="2" charset="-122"/>
                <a:ea typeface="华文宋体" panose="02010600040101010101" pitchFamily="2" charset="-122"/>
              </a:rPr>
              <a:t>	</a:t>
            </a:r>
            <a:r>
              <a:rPr lang="zh-CN" altLang="en-US" sz="2800" dirty="0" smtClean="0">
                <a:latin typeface="华文宋体" panose="02010600040101010101" pitchFamily="2" charset="-122"/>
                <a:ea typeface="华文宋体" panose="02010600040101010101" pitchFamily="2" charset="-122"/>
              </a:rPr>
              <a:t>子弹星系团，</a:t>
            </a:r>
            <a:endParaRPr lang="en-US" altLang="zh-CN" sz="2800" dirty="0" smtClean="0">
              <a:latin typeface="华文宋体" panose="02010600040101010101" pitchFamily="2" charset="-122"/>
              <a:ea typeface="华文宋体" panose="02010600040101010101" pitchFamily="2" charset="-122"/>
            </a:endParaRPr>
          </a:p>
          <a:p>
            <a:r>
              <a:rPr lang="en-US" altLang="zh-CN" sz="2800" dirty="0">
                <a:latin typeface="华文宋体" panose="02010600040101010101" pitchFamily="2" charset="-122"/>
                <a:ea typeface="华文宋体" panose="02010600040101010101" pitchFamily="2" charset="-122"/>
              </a:rPr>
              <a:t>	</a:t>
            </a:r>
            <a:r>
              <a:rPr lang="en-US" altLang="zh-CN" sz="2800" dirty="0" smtClean="0">
                <a:latin typeface="华文宋体" panose="02010600040101010101" pitchFamily="2" charset="-122"/>
                <a:ea typeface="华文宋体" panose="02010600040101010101" pitchFamily="2" charset="-122"/>
              </a:rPr>
              <a:t>…</a:t>
            </a:r>
            <a:endParaRPr lang="zh-CN" altLang="en-US" sz="2800" dirty="0">
              <a:latin typeface="华文宋体" panose="02010600040101010101" pitchFamily="2" charset="-122"/>
              <a:ea typeface="华文宋体" panose="02010600040101010101" pitchFamily="2"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050" y="1579370"/>
            <a:ext cx="5274389" cy="4746950"/>
          </a:xfrm>
          <a:prstGeom prst="rect">
            <a:avLst/>
          </a:prstGeom>
        </p:spPr>
      </p:pic>
    </p:spTree>
    <p:extLst>
      <p:ext uri="{BB962C8B-B14F-4D97-AF65-F5344CB8AC3E}">
        <p14:creationId xmlns:p14="http://schemas.microsoft.com/office/powerpoint/2010/main" val="865056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8112</TotalTime>
  <Words>5817</Words>
  <Application>Microsoft Office PowerPoint</Application>
  <PresentationFormat>宽屏</PresentationFormat>
  <Paragraphs>778</Paragraphs>
  <Slides>141</Slides>
  <Notes>37</Notes>
  <HiddenSlides>2</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141</vt:i4>
      </vt:variant>
    </vt:vector>
  </HeadingPairs>
  <TitlesOfParts>
    <vt:vector size="160" baseType="lpstr">
      <vt:lpstr>Lucida Grande</vt:lpstr>
      <vt:lpstr>Yu Gothic</vt:lpstr>
      <vt:lpstr>Yu Gothic Medium</vt:lpstr>
      <vt:lpstr>等线</vt:lpstr>
      <vt:lpstr>等线 Light</vt:lpstr>
      <vt:lpstr>黑体</vt:lpstr>
      <vt:lpstr>华文琥珀</vt:lpstr>
      <vt:lpstr>华文宋体</vt:lpstr>
      <vt:lpstr>宋体</vt:lpstr>
      <vt:lpstr>Adobe Devanagari</vt:lpstr>
      <vt:lpstr>Arial</vt:lpstr>
      <vt:lpstr>Baskerville Old Face</vt:lpstr>
      <vt:lpstr>Cambria</vt:lpstr>
      <vt:lpstr>Cambria Math</vt:lpstr>
      <vt:lpstr>Times New Roman</vt:lpstr>
      <vt:lpstr>Verdana</vt:lpstr>
      <vt:lpstr>ZWAdobeF</vt:lpstr>
      <vt:lpstr>Office 主题​​</vt:lpstr>
      <vt:lpstr>MathType 6.0 Equation</vt:lpstr>
      <vt:lpstr>Cosmology （宇宙学）</vt:lpstr>
      <vt:lpstr>PowerPoint 演示文稿</vt:lpstr>
      <vt:lpstr>内容提要</vt:lpstr>
      <vt:lpstr>References</vt:lpstr>
      <vt:lpstr>References</vt:lpstr>
      <vt:lpstr>Chapter 1. Introduction 热大爆炸宇宙学简介</vt:lpstr>
      <vt:lpstr>Why Big Bang ?</vt:lpstr>
      <vt:lpstr>PowerPoint 演示文稿</vt:lpstr>
      <vt:lpstr>1.1 The Expanding Universe 膨胀的宇宙 </vt:lpstr>
      <vt:lpstr>Edwin Hubble &amp; Cosmic Expansion</vt:lpstr>
      <vt:lpstr>PowerPoint 演示文稿</vt:lpstr>
      <vt:lpstr>PowerPoint 演示文稿</vt:lpstr>
      <vt:lpstr> </vt:lpstr>
      <vt:lpstr>PowerPoint 演示文稿</vt:lpstr>
      <vt:lpstr>PowerPoint 演示文稿</vt:lpstr>
      <vt:lpstr>PowerPoint 演示文稿</vt:lpstr>
      <vt:lpstr>Comoving distance (共动距离) ,  scale factor (尺度因子、标度因子)</vt:lpstr>
      <vt:lpstr>Comoving distance, scale factor a(t)</vt:lpstr>
      <vt:lpstr>PowerPoint 演示文稿</vt:lpstr>
      <vt:lpstr>PowerPoint 演示文稿</vt:lpstr>
      <vt:lpstr>PowerPoint 演示文稿</vt:lpstr>
      <vt:lpstr>下面讨论与宇宙膨胀有关几个重要物理问题，包括： 宇宙年龄； 反应的平衡与退耦合； 宇宙能量组分。</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哈勃常数与宇宙能量组分</vt:lpstr>
      <vt:lpstr>一些重要的数字（作业：请计算前两个数字）</vt:lpstr>
      <vt:lpstr>PowerPoint 演示文稿</vt:lpstr>
      <vt:lpstr>PowerPoint 演示文稿</vt:lpstr>
      <vt:lpstr>PowerPoint 演示文稿</vt:lpstr>
      <vt:lpstr>PowerPoint 演示文稿</vt:lpstr>
      <vt:lpstr>PowerPoint 演示文稿</vt:lpstr>
      <vt:lpstr>PowerPoint 演示文稿</vt:lpstr>
      <vt:lpstr>1.2 Big Bang Nucleosynthesis (BBN， 原初核合成)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Cosmic Microwave Background (CMB) 宇宙微波背景辐射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热大爆炸宇宙学 总结与回顾</vt:lpstr>
      <vt:lpstr>热大爆炸宇宙学基础</vt:lpstr>
      <vt:lpstr>宇宙学原理（Cosmological Principle）</vt:lpstr>
      <vt:lpstr>PowerPoint 演示文稿</vt:lpstr>
      <vt:lpstr>宇宙学原理的理论意义在于，可以从此出发，寻找满足此原理的时空度规一般形式，并由广义相对论推导出宇宙的动力学演化方程。  我们将在下章介绍。</vt:lpstr>
      <vt:lpstr>PowerPoint 演示文稿</vt:lpstr>
      <vt:lpstr>PowerPoint 演示文稿</vt:lpstr>
      <vt:lpstr>PowerPoint 演示文稿</vt:lpstr>
      <vt:lpstr>1.5 现代宇宙学 简介与前沿</vt:lpstr>
      <vt:lpstr>     1.5.1暗物质 Dark Matter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1.5.2暗能量 Dark Energy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1.5.3 宇宙学扰动与结构形成 Perturbations and Structure Formation</vt:lpstr>
      <vt:lpstr>PowerPoint 演示文稿</vt:lpstr>
      <vt:lpstr>PowerPoint 演示文稿</vt:lpstr>
      <vt:lpstr>PowerPoint 演示文稿</vt:lpstr>
      <vt:lpstr>PowerPoint 演示文稿</vt:lpstr>
      <vt:lpstr>     1.5.4 暴胀 Inflation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1.5.5 现代宇宙学“标准模型” The ΛCDM Cosmology</vt:lpstr>
      <vt:lpstr>PowerPoint 演示文稿</vt:lpstr>
      <vt:lpstr>PowerPoint 演示文稿</vt:lpstr>
      <vt:lpstr>1.6 总结</vt:lpstr>
      <vt:lpstr>热大爆炸宇宙学理论基础</vt:lpstr>
      <vt:lpstr>现代宇宙学前沿</vt:lpstr>
      <vt:lpstr>PowerPoint 演示文稿</vt:lpstr>
      <vt:lpstr>构成现代宇宙学的元素</vt:lpstr>
      <vt:lpstr>In Following Chapters: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研究生课 Cosmology</dc:title>
  <dc:creator>Windows 用户</dc:creator>
  <cp:lastModifiedBy>Windows 用户</cp:lastModifiedBy>
  <cp:revision>361</cp:revision>
  <cp:lastPrinted>2018-05-22T18:39:39Z</cp:lastPrinted>
  <dcterms:created xsi:type="dcterms:W3CDTF">2018-03-13T22:10:19Z</dcterms:created>
  <dcterms:modified xsi:type="dcterms:W3CDTF">2018-05-31T22:05:49Z</dcterms:modified>
</cp:coreProperties>
</file>